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66" r:id="rId2"/>
    <p:sldId id="265" r:id="rId3"/>
    <p:sldId id="372" r:id="rId4"/>
    <p:sldId id="267" r:id="rId5"/>
    <p:sldId id="408" r:id="rId6"/>
    <p:sldId id="412" r:id="rId7"/>
    <p:sldId id="410" r:id="rId8"/>
    <p:sldId id="415" r:id="rId9"/>
    <p:sldId id="419" r:id="rId10"/>
    <p:sldId id="414" r:id="rId11"/>
    <p:sldId id="367" r:id="rId12"/>
    <p:sldId id="382" r:id="rId13"/>
    <p:sldId id="368" r:id="rId14"/>
    <p:sldId id="268" r:id="rId15"/>
    <p:sldId id="269" r:id="rId16"/>
    <p:sldId id="270" r:id="rId17"/>
    <p:sldId id="271" r:id="rId18"/>
    <p:sldId id="272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76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6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6" r:id="rId60"/>
    <p:sldId id="317" r:id="rId61"/>
    <p:sldId id="318" r:id="rId62"/>
    <p:sldId id="319" r:id="rId63"/>
    <p:sldId id="321" r:id="rId64"/>
    <p:sldId id="322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44" r:id="rId78"/>
    <p:sldId id="345" r:id="rId79"/>
    <p:sldId id="346" r:id="rId80"/>
    <p:sldId id="347" r:id="rId81"/>
    <p:sldId id="348" r:id="rId82"/>
    <p:sldId id="349" r:id="rId83"/>
    <p:sldId id="373" r:id="rId84"/>
    <p:sldId id="374" r:id="rId85"/>
    <p:sldId id="375" r:id="rId86"/>
    <p:sldId id="379" r:id="rId87"/>
    <p:sldId id="380" r:id="rId88"/>
    <p:sldId id="386" r:id="rId89"/>
    <p:sldId id="392" r:id="rId90"/>
    <p:sldId id="398" r:id="rId91"/>
    <p:sldId id="397" r:id="rId92"/>
    <p:sldId id="416" r:id="rId93"/>
    <p:sldId id="393" r:id="rId94"/>
    <p:sldId id="390" r:id="rId95"/>
    <p:sldId id="391" r:id="rId96"/>
    <p:sldId id="261" r:id="rId97"/>
    <p:sldId id="262" r:id="rId98"/>
    <p:sldId id="399" r:id="rId99"/>
    <p:sldId id="418" r:id="rId100"/>
    <p:sldId id="400" r:id="rId101"/>
    <p:sldId id="401" r:id="rId102"/>
    <p:sldId id="417" r:id="rId103"/>
    <p:sldId id="402" r:id="rId104"/>
    <p:sldId id="395" r:id="rId105"/>
    <p:sldId id="396" r:id="rId106"/>
    <p:sldId id="403" r:id="rId107"/>
    <p:sldId id="404" r:id="rId108"/>
    <p:sldId id="405" r:id="rId109"/>
    <p:sldId id="407" r:id="rId110"/>
    <p:sldId id="406" r:id="rId11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printerSettings" Target="printerSettings/printerSettings1.bin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</c:spPr>
          <c:invertIfNegative val="0"/>
          <c:cat>
            <c:strRef>
              <c:f>Sheet2!$I$2:$I$6</c:f>
              <c:strCache>
                <c:ptCount val="5"/>
                <c:pt idx="0">
                  <c:v>Freshman</c:v>
                </c:pt>
                <c:pt idx="1">
                  <c:v>Sophomore</c:v>
                </c:pt>
                <c:pt idx="2">
                  <c:v>Junior</c:v>
                </c:pt>
                <c:pt idx="3">
                  <c:v>Senior</c:v>
                </c:pt>
                <c:pt idx="4">
                  <c:v>Grad</c:v>
                </c:pt>
              </c:strCache>
            </c:strRef>
          </c:cat>
          <c:val>
            <c:numRef>
              <c:f>Sheet2!$J$2:$J$6</c:f>
              <c:numCache>
                <c:formatCode>General</c:formatCode>
                <c:ptCount val="5"/>
                <c:pt idx="0">
                  <c:v>4.0</c:v>
                </c:pt>
                <c:pt idx="1">
                  <c:v>41.0</c:v>
                </c:pt>
                <c:pt idx="2">
                  <c:v>81.0</c:v>
                </c:pt>
                <c:pt idx="3">
                  <c:v>58.0</c:v>
                </c:pt>
                <c:pt idx="4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1933233528"/>
        <c:axId val="1902308232"/>
      </c:barChart>
      <c:catAx>
        <c:axId val="1933233528"/>
        <c:scaling>
          <c:orientation val="minMax"/>
        </c:scaling>
        <c:delete val="0"/>
        <c:axPos val="b"/>
        <c:majorTickMark val="out"/>
        <c:minorTickMark val="none"/>
        <c:tickLblPos val="nextTo"/>
        <c:crossAx val="1902308232"/>
        <c:crosses val="autoZero"/>
        <c:auto val="1"/>
        <c:lblAlgn val="ctr"/>
        <c:lblOffset val="100"/>
        <c:noMultiLvlLbl val="0"/>
      </c:catAx>
      <c:valAx>
        <c:axId val="19023082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933233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</c:dPt>
          <c:errBars>
            <c:errBarType val="both"/>
            <c:errValType val="fixedVal"/>
            <c:noEndCap val="0"/>
            <c:val val="0.005"/>
          </c:errBars>
          <c:cat>
            <c:strRef>
              <c:f>Sheet1!$A$2:$A$5</c:f>
              <c:strCache>
                <c:ptCount val="4"/>
                <c:pt idx="0">
                  <c:v>Marginal</c:v>
                </c:pt>
                <c:pt idx="1">
                  <c:v>BKT</c:v>
                </c:pt>
                <c:pt idx="2">
                  <c:v>BKT*</c:v>
                </c:pt>
                <c:pt idx="3">
                  <c:v>DKT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0.62</c:v>
                </c:pt>
                <c:pt idx="1">
                  <c:v>0.67</c:v>
                </c:pt>
                <c:pt idx="2">
                  <c:v>0.69</c:v>
                </c:pt>
                <c:pt idx="3">
                  <c:v>0.86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1872646936"/>
        <c:axId val="1898477448"/>
      </c:barChart>
      <c:catAx>
        <c:axId val="1872646936"/>
        <c:scaling>
          <c:orientation val="minMax"/>
        </c:scaling>
        <c:delete val="0"/>
        <c:axPos val="b"/>
        <c:majorTickMark val="out"/>
        <c:minorTickMark val="none"/>
        <c:tickLblPos val="nextTo"/>
        <c:crossAx val="1898477448"/>
        <c:crosses val="autoZero"/>
        <c:auto val="1"/>
        <c:lblAlgn val="ctr"/>
        <c:lblOffset val="100"/>
        <c:noMultiLvlLbl val="0"/>
      </c:catAx>
      <c:valAx>
        <c:axId val="1898477448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Benchmark AUC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72646936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</c:dPt>
          <c:errBars>
            <c:errBarType val="both"/>
            <c:errValType val="fixedVal"/>
            <c:noEndCap val="0"/>
            <c:val val="0.005"/>
          </c:errBars>
          <c:cat>
            <c:strRef>
              <c:f>Sheet1!$A$7:$A$9</c:f>
              <c:strCache>
                <c:ptCount val="3"/>
                <c:pt idx="0">
                  <c:v>Marginal</c:v>
                </c:pt>
                <c:pt idx="1">
                  <c:v>BKT</c:v>
                </c:pt>
                <c:pt idx="2">
                  <c:v>DKT</c:v>
                </c:pt>
              </c:strCache>
            </c:strRef>
          </c:cat>
          <c:val>
            <c:numRef>
              <c:f>Sheet1!$B$7:$B$9</c:f>
              <c:numCache>
                <c:formatCode>General</c:formatCode>
                <c:ptCount val="3"/>
                <c:pt idx="0">
                  <c:v>0.63</c:v>
                </c:pt>
                <c:pt idx="1">
                  <c:v>0.68</c:v>
                </c:pt>
                <c:pt idx="2">
                  <c:v>0.85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1932819720"/>
        <c:axId val="1932866952"/>
      </c:barChart>
      <c:catAx>
        <c:axId val="1932819720"/>
        <c:scaling>
          <c:orientation val="minMax"/>
        </c:scaling>
        <c:delete val="0"/>
        <c:axPos val="b"/>
        <c:majorTickMark val="out"/>
        <c:minorTickMark val="none"/>
        <c:tickLblPos val="nextTo"/>
        <c:crossAx val="1932866952"/>
        <c:crosses val="autoZero"/>
        <c:auto val="1"/>
        <c:lblAlgn val="ctr"/>
        <c:lblOffset val="100"/>
        <c:noMultiLvlLbl val="0"/>
      </c:catAx>
      <c:valAx>
        <c:axId val="1932866952"/>
        <c:scaling>
          <c:orientation val="minMax"/>
          <c:min val="0.6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Khan AUC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32819720"/>
        <c:crosses val="autoZero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Relationship Id="rId2" Type="http://schemas.openxmlformats.org/officeDocument/2006/relationships/image" Target="../media/image99.emf"/><Relationship Id="rId3" Type="http://schemas.openxmlformats.org/officeDocument/2006/relationships/image" Target="../media/image10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95B07-97AA-774F-94EF-78FE03416EE3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50AF7-6B06-9B43-B8E8-4640A07B47F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9890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38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</a:t>
            </a:r>
            <a:r>
              <a:rPr lang="en-US" baseline="0" dirty="0" smtClean="0"/>
              <a:t> faith effort to implement state-of-the-art.  </a:t>
            </a:r>
          </a:p>
          <a:p>
            <a:r>
              <a:rPr lang="en-US" baseline="0" dirty="0" smtClean="0"/>
              <a:t>Cluttered scenes.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</a:t>
            </a:r>
            <a:r>
              <a:rPr lang="en-US" baseline="0" dirty="0" smtClean="0"/>
              <a:t> faith effort to implement state-of-the-art.  </a:t>
            </a:r>
          </a:p>
          <a:p>
            <a:r>
              <a:rPr lang="en-US" baseline="0" dirty="0" smtClean="0"/>
              <a:t>Cluttered scenes.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4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790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86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87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89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11877B4-5820-6F42-85C3-D3965A9713B9}" type="slidenum">
              <a:rPr lang="en-US" altLang="zh-CN" sz="1200">
                <a:latin typeface="Times" charset="0"/>
              </a:rPr>
              <a:pPr/>
              <a:t>93</a:t>
            </a:fld>
            <a:endParaRPr lang="en-US" altLang="zh-CN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9AA15F-8F65-D645-B4F5-AE25A3F9C3E8}" type="slidenum">
              <a:rPr lang="en-US"/>
              <a:pPr/>
              <a:t>5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F10F8C9-4248-254A-AE0A-28E82D41AF46}" type="slidenum">
              <a:rPr lang="en-US" altLang="zh-CN" sz="1200">
                <a:latin typeface="Times" charset="0"/>
              </a:rPr>
              <a:pPr/>
              <a:t>96</a:t>
            </a:fld>
            <a:endParaRPr lang="en-US" altLang="zh-CN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99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100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6623892-FE6E-D049-8820-D31254DAEA4B}" type="slidenum">
              <a:rPr lang="en-US" altLang="zh-CN" sz="1200">
                <a:latin typeface="Times" charset="0"/>
              </a:rPr>
              <a:pPr/>
              <a:t>104</a:t>
            </a:fld>
            <a:endParaRPr lang="en-US" altLang="zh-CN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19F9F3D-4D69-F84F-9C62-8731D8EFA2DF}" type="slidenum">
              <a:rPr lang="en-US" altLang="zh-CN" sz="1200">
                <a:latin typeface="Times" charset="0"/>
              </a:rPr>
              <a:pPr/>
              <a:t>105</a:t>
            </a:fld>
            <a:endParaRPr lang="en-US" altLang="zh-CN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19F9F3D-4D69-F84F-9C62-8731D8EFA2DF}" type="slidenum">
              <a:rPr lang="en-US" altLang="zh-CN" sz="1200">
                <a:latin typeface="Times" charset="0"/>
              </a:rPr>
              <a:pPr/>
              <a:t>106</a:t>
            </a:fld>
            <a:endParaRPr lang="en-US" altLang="zh-CN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Times New Roman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19F9F3D-4D69-F84F-9C62-8731D8EFA2DF}" type="slidenum">
              <a:rPr lang="en-US" altLang="zh-CN" sz="1200">
                <a:latin typeface="Times" charset="0"/>
              </a:rPr>
              <a:pPr/>
              <a:t>107</a:t>
            </a:fld>
            <a:endParaRPr lang="en-US" altLang="zh-CN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108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90EC25-7EFB-C243-AA5C-8744273A2961}" type="slidenum">
              <a:rPr lang="en-US"/>
              <a:pPr/>
              <a:t>7</a:t>
            </a:fld>
            <a:endParaRPr lang="en-US"/>
          </a:p>
        </p:txBody>
      </p:sp>
      <p:sp>
        <p:nvSpPr>
          <p:cNvPr id="151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1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109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90EC25-7EFB-C243-AA5C-8744273A2961}" type="slidenum">
              <a:rPr lang="en-US"/>
              <a:pPr/>
              <a:t>8</a:t>
            </a:fld>
            <a:endParaRPr lang="en-US"/>
          </a:p>
        </p:txBody>
      </p:sp>
      <p:sp>
        <p:nvSpPr>
          <p:cNvPr id="151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1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E03E5A-EFC7-7E47-A918-55C394EB43B0}" type="slidenum">
              <a:rPr lang="en-US"/>
              <a:pPr/>
              <a:t>9</a:t>
            </a:fld>
            <a:endParaRPr lang="en-US"/>
          </a:p>
        </p:txBody>
      </p:sp>
      <p:sp>
        <p:nvSpPr>
          <p:cNvPr id="456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5984A3-FB31-2D4F-8013-30502DE8C523}" type="slidenum">
              <a:rPr lang="en-US"/>
              <a:pPr/>
              <a:t>10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12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6C62C-AF94-8B42-AF39-302D6D4E3459}" type="slidenum">
              <a:rPr lang="en-US"/>
              <a:pPr/>
              <a:t>13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27125" y="711200"/>
            <a:ext cx="4603750" cy="345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68800"/>
            <a:ext cx="5029200" cy="4064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smtClean="0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09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905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229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526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568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553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10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193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8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21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333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87573-BB96-694C-B656-C883E39B5EDF}" type="datetimeFigureOut">
              <a:rPr kumimoji="1" lang="zh-CN" altLang="en-US" smtClean="0"/>
              <a:t>3/27/16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CB595-62F7-3D4C-97FD-EA51D6A279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217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1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cs106b.stanford.edu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7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jpe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5" Type="http://schemas.openxmlformats.org/officeDocument/2006/relationships/image" Target="../media/image71.jpeg"/><Relationship Id="rId6" Type="http://schemas.openxmlformats.org/officeDocument/2006/relationships/image" Target="../media/image72.jpeg"/><Relationship Id="rId7" Type="http://schemas.openxmlformats.org/officeDocument/2006/relationships/image" Target="../media/image73.jpeg"/><Relationship Id="rId8" Type="http://schemas.openxmlformats.org/officeDocument/2006/relationships/image" Target="../media/image74.jpeg"/><Relationship Id="rId9" Type="http://schemas.openxmlformats.org/officeDocument/2006/relationships/image" Target="../media/image75.jpeg"/><Relationship Id="rId10" Type="http://schemas.openxmlformats.org/officeDocument/2006/relationships/image" Target="../media/image76.jpeg"/><Relationship Id="rId11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jpeg"/><Relationship Id="rId7" Type="http://schemas.openxmlformats.org/officeDocument/2006/relationships/image" Target="../media/image91.jpeg"/><Relationship Id="rId8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s109@cs.stanford.edu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8.emf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99.e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10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chart" Target="../charts/chart3.xml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3190" y="-137874"/>
            <a:ext cx="10493811" cy="6995874"/>
          </a:xfrm>
          <a:prstGeom prst="rect">
            <a:avLst/>
          </a:prstGeom>
        </p:spPr>
      </p:pic>
      <p:sp>
        <p:nvSpPr>
          <p:cNvPr id="451587" name="Text Box 3"/>
          <p:cNvSpPr txBox="1">
            <a:spLocks noChangeArrowheads="1"/>
          </p:cNvSpPr>
          <p:nvPr/>
        </p:nvSpPr>
        <p:spPr bwMode="auto">
          <a:xfrm>
            <a:off x="2307763" y="4917877"/>
            <a:ext cx="4151244" cy="1360372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dirty="0" smtClean="0"/>
              <a:t>CS 106B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Lecture 0</a:t>
            </a:r>
          </a:p>
          <a:p>
            <a:pPr algn="ctr">
              <a:lnSpc>
                <a:spcPct val="85000"/>
              </a:lnSpc>
            </a:pPr>
            <a:r>
              <a:rPr lang="en-US" sz="3200" dirty="0" smtClean="0"/>
              <a:t>March 28th, 2016</a:t>
            </a:r>
            <a:endParaRPr lang="en-US" sz="3200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655460" y="1062327"/>
            <a:ext cx="7264675" cy="999510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 smtClean="0">
                <a:latin typeface="Calibri"/>
                <a:cs typeface="Calibri"/>
              </a:rPr>
              <a:t>Hello </a:t>
            </a:r>
            <a:r>
              <a:rPr lang="en-US" sz="6000" dirty="0" smtClean="0">
                <a:latin typeface="Calibri"/>
                <a:cs typeface="Calibri"/>
              </a:rPr>
              <a:t>CS109</a:t>
            </a:r>
            <a:endParaRPr lang="en-US" sz="6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05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6" name="Text Box 8"/>
          <p:cNvSpPr txBox="1">
            <a:spLocks noChangeArrowheads="1"/>
          </p:cNvSpPr>
          <p:nvPr/>
        </p:nvSpPr>
        <p:spPr bwMode="auto">
          <a:xfrm>
            <a:off x="1825812" y="2319288"/>
            <a:ext cx="68580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400" b="0" dirty="0" smtClean="0"/>
              <a:t>You can talk to your friends </a:t>
            </a:r>
            <a:endParaRPr lang="en-US" sz="2400" b="0" dirty="0"/>
          </a:p>
        </p:txBody>
      </p:sp>
      <p:sp>
        <p:nvSpPr>
          <p:cNvPr id="524299" name="Text Box 11"/>
          <p:cNvSpPr txBox="1">
            <a:spLocks noChangeArrowheads="1"/>
          </p:cNvSpPr>
          <p:nvPr/>
        </p:nvSpPr>
        <p:spPr bwMode="auto">
          <a:xfrm>
            <a:off x="1825812" y="3157490"/>
            <a:ext cx="68580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just">
              <a:lnSpc>
                <a:spcPct val="85000"/>
              </a:lnSpc>
            </a:pPr>
            <a:r>
              <a:rPr lang="en-US" sz="2400" b="0" dirty="0" smtClean="0"/>
              <a:t>Cit</a:t>
            </a:r>
            <a:r>
              <a:rPr lang="en-US" sz="2400" dirty="0" smtClean="0"/>
              <a:t>e your group</a:t>
            </a:r>
            <a:endParaRPr lang="en-US" sz="2400" dirty="0"/>
          </a:p>
        </p:txBody>
      </p:sp>
      <p:sp>
        <p:nvSpPr>
          <p:cNvPr id="524302" name="Text Box 14"/>
          <p:cNvSpPr txBox="1">
            <a:spLocks noChangeArrowheads="1"/>
          </p:cNvSpPr>
          <p:nvPr/>
        </p:nvSpPr>
        <p:spPr bwMode="auto">
          <a:xfrm>
            <a:off x="1825812" y="3952827"/>
            <a:ext cx="6858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2400" dirty="0" smtClean="0"/>
              <a:t>Don’t look up solutions </a:t>
            </a:r>
            <a:endParaRPr lang="en-US" sz="2400" dirty="0"/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Honor Code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76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But its not always intuitive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78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Mammogram Test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94" y="1176318"/>
            <a:ext cx="991514" cy="186199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4633" y="1410508"/>
            <a:ext cx="5117291" cy="162780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altLang="zh-CN" dirty="0" smtClean="0">
                <a:latin typeface="Times New Roman" charset="0"/>
              </a:rPr>
              <a:t>Positive Mammogram.</a:t>
            </a:r>
          </a:p>
          <a:p>
            <a:pPr marL="0" indent="0">
              <a:buFontTx/>
              <a:buNone/>
            </a:pPr>
            <a:r>
              <a:rPr lang="en-US" altLang="zh-CN" sz="2400" i="1" dirty="0" smtClean="0">
                <a:latin typeface="Times New Roman" charset="0"/>
              </a:rPr>
              <a:t>What is the probability of cancer?</a:t>
            </a:r>
            <a:endParaRPr lang="zh-CN" altLang="en-US" sz="2400" i="1" dirty="0">
              <a:latin typeface="Times New Roman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52500" y="3438067"/>
            <a:ext cx="7284358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888999" y="3988990"/>
            <a:ext cx="7601857" cy="1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i="1" dirty="0" smtClean="0">
                <a:latin typeface="Times New Roman" charset="0"/>
              </a:rPr>
              <a:t>0.08% of women have breast cancer</a:t>
            </a:r>
          </a:p>
          <a:p>
            <a:r>
              <a:rPr lang="en-US" altLang="zh-CN" sz="2400" i="1" dirty="0" smtClean="0">
                <a:latin typeface="Times New Roman" charset="0"/>
              </a:rPr>
              <a:t>90% positive rate for women with breast cancer</a:t>
            </a:r>
          </a:p>
          <a:p>
            <a:r>
              <a:rPr lang="en-US" altLang="zh-CN" sz="2400" i="1" dirty="0" smtClean="0">
                <a:latin typeface="Times New Roman" charset="0"/>
              </a:rPr>
              <a:t>7% positive rate for women without breast cancer</a:t>
            </a:r>
            <a:endParaRPr lang="zh-CN" altLang="en-US" sz="2400" i="1" dirty="0">
              <a:latin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4133" y="5978071"/>
            <a:ext cx="3990996" cy="584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latin typeface="Times"/>
                <a:cs typeface="Times"/>
              </a:rPr>
              <a:t>The right answer is 9%</a:t>
            </a:r>
            <a:endParaRPr kumimoji="1" lang="zh-CN" altLang="en-US" sz="3200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97894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Probability = Important + Needs Study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1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CS109?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0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 bwMode="auto">
          <a:xfrm>
            <a:off x="4648200" y="1676400"/>
            <a:ext cx="381000" cy="381000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w="349250" h="317500"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zh-CN" altLang="en-US"/>
          </a:p>
        </p:txBody>
      </p:sp>
      <p:sp>
        <p:nvSpPr>
          <p:cNvPr id="15" name="Oval 14"/>
          <p:cNvSpPr/>
          <p:nvPr/>
        </p:nvSpPr>
        <p:spPr bwMode="auto">
          <a:xfrm>
            <a:off x="4648200" y="1676400"/>
            <a:ext cx="381000" cy="381000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w="349250" h="317500"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zh-CN" altLang="en-US"/>
          </a:p>
        </p:txBody>
      </p:sp>
      <p:sp>
        <p:nvSpPr>
          <p:cNvPr id="16" name="Oval 15"/>
          <p:cNvSpPr/>
          <p:nvPr/>
        </p:nvSpPr>
        <p:spPr bwMode="auto">
          <a:xfrm>
            <a:off x="4648200" y="1676400"/>
            <a:ext cx="381000" cy="381000"/>
          </a:xfrm>
          <a:prstGeom prst="ellipse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w="349250" h="317500"/>
          </a:sp3d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endParaRPr lang="zh-CN" altLang="en-US"/>
          </a:p>
        </p:txBody>
      </p:sp>
      <p:pic>
        <p:nvPicPr>
          <p:cNvPr id="7" name="Picture 2" descr="http://www.indoorsoutdoors.com/catalog/images/TCFVU_CNDA_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r="17256"/>
          <a:stretch>
            <a:fillRect/>
          </a:stretch>
        </p:blipFill>
        <p:spPr bwMode="auto">
          <a:xfrm>
            <a:off x="1889125" y="3886200"/>
            <a:ext cx="15557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://www.indoorsoutdoors.com/catalog/images/TCFVU_CNDA_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r="17256"/>
          <a:stretch>
            <a:fillRect/>
          </a:stretch>
        </p:blipFill>
        <p:spPr bwMode="auto">
          <a:xfrm>
            <a:off x="4005263" y="3886200"/>
            <a:ext cx="1557337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www.indoorsoutdoors.com/catalog/images/TCFVU_CNDA_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r="17256"/>
          <a:stretch>
            <a:fillRect/>
          </a:stretch>
        </p:blipFill>
        <p:spPr bwMode="auto">
          <a:xfrm>
            <a:off x="6248400" y="3886200"/>
            <a:ext cx="155733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Traditional View of Probability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252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3885 L -0.00417 0.3718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9778E-7 L 0.24583 0.3496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174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9778E-7 L -0.24167 0.3496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174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ker.com/cliparts/4/b/8/d/1194983813750083554server_mimooh_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76675"/>
            <a:ext cx="179863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2" descr="http://www.clker.com/cliparts/4/b/8/d/1194983813750083554server_mimooh_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63" y="3886200"/>
            <a:ext cx="1798637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2" descr="http://www.clker.com/cliparts/4/b/8/d/1194983813750083554server_mimooh_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3886200"/>
            <a:ext cx="1798637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581400" y="1524000"/>
            <a:ext cx="2514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altLang="zh-CN" sz="1600" b="1">
                <a:solidFill>
                  <a:srgbClr val="002060"/>
                </a:solidFill>
                <a:latin typeface="Courier New" charset="0"/>
                <a:cs typeface="Courier New" charset="0"/>
              </a:rPr>
              <a:t>http://www.site.com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581400" y="1524000"/>
            <a:ext cx="2514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altLang="zh-CN" sz="1600" b="1">
                <a:solidFill>
                  <a:srgbClr val="002060"/>
                </a:solidFill>
                <a:latin typeface="Courier New" charset="0"/>
                <a:cs typeface="Courier New" charset="0"/>
              </a:rPr>
              <a:t>http://www.site.com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581400" y="1524000"/>
            <a:ext cx="2514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altLang="zh-CN" sz="1600" b="1">
                <a:solidFill>
                  <a:srgbClr val="002060"/>
                </a:solidFill>
                <a:latin typeface="Courier New" charset="0"/>
                <a:cs typeface="Courier New" charset="0"/>
              </a:rPr>
              <a:t>http://www.site.com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CS View of Probability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2867" y="2281340"/>
            <a:ext cx="8229600" cy="1627807"/>
          </a:xfrm>
        </p:spPr>
        <p:txBody>
          <a:bodyPr>
            <a:normAutofit/>
          </a:bodyPr>
          <a:lstStyle/>
          <a:p>
            <a:pPr marL="0" indent="0" algn="ctr">
              <a:buFontTx/>
              <a:buNone/>
            </a:pPr>
            <a:r>
              <a:rPr lang="en-US" altLang="zh-CN" dirty="0" smtClean="0">
                <a:latin typeface="Times New Roman" charset="0"/>
              </a:rPr>
              <a:t>Give you the tools necessary to build and understand probabilistic CS algorithms.</a:t>
            </a:r>
            <a:endParaRPr lang="zh-CN" altLang="en-US" sz="24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8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9.89824E-7 L -0.00417 0.3640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0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9.89824E-7 L -0.2375 0.3529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176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9.89824E-7 L 0.24583 0.3640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1820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19" grpId="0"/>
      <p:bldP spid="19" grpId="1"/>
      <p:bldP spid="9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Pedagogy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9367" y="1147411"/>
            <a:ext cx="8229600" cy="1627807"/>
          </a:xfrm>
        </p:spPr>
        <p:txBody>
          <a:bodyPr>
            <a:normAutofit/>
          </a:bodyPr>
          <a:lstStyle/>
          <a:p>
            <a:pPr marL="0" indent="0" algn="ctr">
              <a:buFontTx/>
              <a:buNone/>
            </a:pPr>
            <a:r>
              <a:rPr lang="en-US" altLang="zh-CN" dirty="0" smtClean="0">
                <a:latin typeface="Times New Roman" charset="0"/>
              </a:rPr>
              <a:t>Give you the tools necessary to build and understand probabilistic CS algorithms.</a:t>
            </a:r>
            <a:endParaRPr lang="zh-CN" altLang="en-US" sz="2400" i="1" dirty="0">
              <a:latin typeface="Times New Roman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1767" y="2987095"/>
            <a:ext cx="8229600" cy="1627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dirty="0" smtClean="0">
                <a:latin typeface="Times New Roman" charset="0"/>
              </a:rPr>
              <a:t>Clarity of concepts</a:t>
            </a:r>
            <a:endParaRPr lang="zh-CN" altLang="en-US" sz="2400" i="1" dirty="0">
              <a:latin typeface="Times New Roman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24214" y="4491138"/>
            <a:ext cx="2222500" cy="82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sz="2400" i="1" dirty="0" smtClean="0">
                <a:latin typeface="Times New Roman" charset="0"/>
              </a:rPr>
              <a:t>Proofs for extra depth</a:t>
            </a:r>
            <a:endParaRPr lang="zh-CN" altLang="en-US" sz="2400" i="1" dirty="0">
              <a:latin typeface="Times New Roman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604328" y="4491138"/>
            <a:ext cx="2222500" cy="82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sz="2400" i="1" dirty="0" smtClean="0">
                <a:latin typeface="Times New Roman" charset="0"/>
              </a:rPr>
              <a:t>Motivation for narrative</a:t>
            </a:r>
            <a:endParaRPr lang="zh-CN" altLang="en-US" sz="2400" i="1" dirty="0">
              <a:latin typeface="Times New Roman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784929" y="3782786"/>
            <a:ext cx="671285" cy="7083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03901" y="3782786"/>
            <a:ext cx="736599" cy="7083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0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Spring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vs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Winter?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932" y="722234"/>
            <a:ext cx="9817224" cy="613576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730999" y="5789132"/>
            <a:ext cx="2222500" cy="824719"/>
          </a:xfrm>
          <a:prstGeom prst="rect">
            <a:avLst/>
          </a:prstGeom>
          <a:solidFill>
            <a:srgbClr val="E6E0E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altLang="zh-CN" sz="2400" i="1" dirty="0" smtClean="0">
                <a:latin typeface="Times New Roman" charset="0"/>
              </a:rPr>
              <a:t>Chris took first CS109 class</a:t>
            </a:r>
            <a:endParaRPr lang="zh-CN" altLang="en-US" sz="24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8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You are going to learn these tools.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8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Lets dive in…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9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765300"/>
            <a:ext cx="5080000" cy="3314700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Video Taped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8623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22234"/>
            <a:ext cx="10226275" cy="6135765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Counting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006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Story of Modern AI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32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does it take to make a robot?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96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Sci-Fi Has Promised Me Robots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5695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882" y="1197395"/>
            <a:ext cx="9267457" cy="521294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48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House Cleaning Robot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04" y="1736494"/>
            <a:ext cx="5595770" cy="43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5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Body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Mind</a:t>
            </a:r>
            <a:endParaRPr lang="en-US" sz="4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14387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Robots?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1143000" y="1414169"/>
            <a:ext cx="6858000" cy="617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0800" y="3485318"/>
            <a:ext cx="1291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Body</a:t>
            </a:r>
            <a:endParaRPr lang="en-US" sz="40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337" y="3283775"/>
            <a:ext cx="12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halkboard"/>
                <a:cs typeface="Chalkboard"/>
              </a:rPr>
              <a:t>Mind</a:t>
            </a:r>
            <a:endParaRPr lang="en-US" sz="4000" dirty="0">
              <a:latin typeface="Chalkboard"/>
              <a:cs typeface="Chalkboar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018" y="1414169"/>
            <a:ext cx="2221236" cy="222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2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2185" y="-144463"/>
            <a:ext cx="10434084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Brief History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334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65144"/>
            <a:ext cx="8229600" cy="823414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dirty="0" smtClean="0">
                <a:cs typeface="+mn-cs"/>
              </a:rPr>
              <a:t>Chris Piech (</a:t>
            </a:r>
            <a:r>
              <a:rPr lang="en-US" dirty="0" err="1" smtClean="0">
                <a:cs typeface="+mn-cs"/>
              </a:rPr>
              <a:t>piech@cs</a:t>
            </a:r>
            <a:r>
              <a:rPr lang="en-US" dirty="0" err="1"/>
              <a:t>.</a:t>
            </a:r>
            <a:r>
              <a:rPr lang="en-US" dirty="0" err="1" smtClean="0">
                <a:cs typeface="+mn-cs"/>
              </a:rPr>
              <a:t>stanford.edu</a:t>
            </a:r>
            <a:r>
              <a:rPr lang="en-US" dirty="0" smtClean="0">
                <a:cs typeface="+mn-cs"/>
              </a:rPr>
              <a:t>)</a:t>
            </a:r>
          </a:p>
        </p:txBody>
      </p:sp>
      <p:sp>
        <p:nvSpPr>
          <p:cNvPr id="10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Hi, I’m Chris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75" y="3521857"/>
            <a:ext cx="4448190" cy="3336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458" y="1688558"/>
            <a:ext cx="3667207" cy="24442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8161"/>
          <a:stretch/>
        </p:blipFill>
        <p:spPr>
          <a:xfrm>
            <a:off x="327314" y="3637021"/>
            <a:ext cx="4452077" cy="3259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204" y="1662882"/>
            <a:ext cx="2606434" cy="2606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830" y="3767593"/>
            <a:ext cx="1055856" cy="1407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313" y="1577307"/>
            <a:ext cx="3186071" cy="238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7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Narrow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Play Chess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Turkish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Car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Play Breakout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85706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29" y="-317470"/>
            <a:ext cx="7396254" cy="8217348"/>
          </a:xfrm>
          <a:prstGeom prst="rect">
            <a:avLst/>
          </a:prstGeom>
        </p:spPr>
      </p:pic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://thepropzone.tripod.com/sitebuildercontent/sitebuilderpictures/c3po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General Intelligence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 rot="21146160">
            <a:off x="2014818" y="288020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Play Chess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6231" y="2281455"/>
            <a:ext cx="1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Translate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Turkish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60650" y="4550242"/>
            <a:ext cx="9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Drive a </a:t>
            </a:r>
          </a:p>
          <a:p>
            <a:pPr algn="ctr"/>
            <a:r>
              <a:rPr lang="en-US" dirty="0" smtClean="0">
                <a:latin typeface="Chalkboard"/>
                <a:cs typeface="Chalkboard"/>
              </a:rPr>
              <a:t>Car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 rot="20988124">
            <a:off x="5236058" y="4197491"/>
            <a:ext cx="16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halkboard"/>
                <a:cs typeface="Chalkboard"/>
              </a:rPr>
              <a:t>Play Breakout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81424"/>
            <a:ext cx="6529766" cy="56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6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.phoneky.com/symbian-games/preview/s5/Games/3/s/1307800710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75" y="2389144"/>
            <a:ext cx="39624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http://www.cs.miami.edu/~tptp/Seminars/ATP/THMPrf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364" y="2400689"/>
            <a:ext cx="2574636" cy="331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74959" y="1712349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1709732"/>
            <a:ext cx="80663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1955</a:t>
            </a:r>
            <a:endParaRPr lang="en-US" sz="24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543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Early Optimism 1950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4144" y="2251127"/>
            <a:ext cx="6234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“Machines will be capable, within twenty years, of doing any work a man can do.” </a:t>
            </a:r>
          </a:p>
          <a:p>
            <a:r>
              <a:rPr lang="en-US" sz="4000" dirty="0" smtClean="0"/>
              <a:t>–Herbert Simon, 1952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2364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62819" y="1052474"/>
            <a:ext cx="8292556" cy="3725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76264" y="5500832"/>
            <a:ext cx="332655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BBB59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The world is too complex</a:t>
            </a:r>
            <a:endParaRPr lang="en-US" sz="2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Underwhelming Results 1950s to 1980s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403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78"/>
            <a:ext cx="9144000" cy="67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3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40" y="1143000"/>
            <a:ext cx="3124200" cy="183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40" y="2991969"/>
            <a:ext cx="3124200" cy="183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540" y="4841716"/>
            <a:ext cx="1981200" cy="179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11240" y="1600624"/>
            <a:ext cx="2156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1997 Deep Blue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11240" y="3439591"/>
            <a:ext cx="178677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2005 Stanley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1240" y="5508406"/>
            <a:ext cx="183024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2011 Watson</a:t>
            </a:r>
            <a:endParaRPr lang="en-US" sz="24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Milestones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Pt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1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72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56" y="1552860"/>
            <a:ext cx="2285599" cy="22855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068"/>
          <a:stretch/>
        </p:blipFill>
        <p:spPr>
          <a:xfrm>
            <a:off x="4964348" y="1065859"/>
            <a:ext cx="3578951" cy="332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00" y="4386811"/>
            <a:ext cx="3372460" cy="2238087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Big Milestones </a:t>
            </a:r>
            <a:r>
              <a:rPr lang="en-US" sz="4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Pt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2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72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796"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Told Vision Was 30 Years Out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2234"/>
            <a:ext cx="9245672" cy="61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6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796"/>
          <a:stretch/>
        </p:blipFill>
        <p:spPr>
          <a:xfrm>
            <a:off x="2328811" y="1462175"/>
            <a:ext cx="3981514" cy="3198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4212" y="5368071"/>
            <a:ext cx="3626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Almost perfect…</a:t>
            </a:r>
            <a:endParaRPr lang="en-US" sz="4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Told Speech Was 30 Years Out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72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163348"/>
              </p:ext>
            </p:extLst>
          </p:nvPr>
        </p:nvGraphicFramePr>
        <p:xfrm>
          <a:off x="1612900" y="1181575"/>
          <a:ext cx="59182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Who </a:t>
            </a:r>
            <a:r>
              <a:rPr lang="en-US" sz="4600" dirty="0">
                <a:latin typeface="Calibri"/>
                <a:cs typeface="Calibri"/>
              </a:rPr>
              <a:t>A</a:t>
            </a:r>
            <a:r>
              <a:rPr lang="en-US" sz="4600" dirty="0" smtClean="0">
                <a:latin typeface="Calibri"/>
                <a:cs typeface="Calibri"/>
              </a:rPr>
              <a:t>re You?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633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 descr="http://www.abdn.ac.uk/dsb/images/systems_biology_pic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Huge Progress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Android- 100 Billion Word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75" y="1440608"/>
            <a:ext cx="8720163" cy="49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9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Passed the Turing Test?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6182"/>
          <a:stretch/>
        </p:blipFill>
        <p:spPr>
          <a:xfrm>
            <a:off x="-1072446" y="1933221"/>
            <a:ext cx="11520437" cy="2935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6222" y="5531556"/>
            <a:ext cx="5712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33% of judges thought Eugene was a human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43666" y="6071064"/>
            <a:ext cx="3822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When only given 5 minutes…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733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What is going on?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03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Story of Modern AI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8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Probability from Examples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8370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168834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Probability from Examples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636528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1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Probability From Examples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44" y="1129381"/>
            <a:ext cx="8774199" cy="53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888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When Does the Magic Happen?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85084" y="2635834"/>
            <a:ext cx="19193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 smtClean="0"/>
              <a:t>Lots of Data</a:t>
            </a:r>
            <a:endParaRPr lang="en-US" sz="4600" dirty="0"/>
          </a:p>
        </p:txBody>
      </p:sp>
      <p:sp>
        <p:nvSpPr>
          <p:cNvPr id="94" name="TextBox 93"/>
          <p:cNvSpPr txBox="1"/>
          <p:nvPr/>
        </p:nvSpPr>
        <p:spPr>
          <a:xfrm>
            <a:off x="5139513" y="2607162"/>
            <a:ext cx="279203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 smtClean="0"/>
              <a:t>Sound</a:t>
            </a:r>
          </a:p>
          <a:p>
            <a:pPr algn="ctr"/>
            <a:r>
              <a:rPr lang="en-US" sz="4600" dirty="0" smtClean="0"/>
              <a:t>Probability</a:t>
            </a:r>
            <a:endParaRPr lang="en-US" sz="4600" dirty="0"/>
          </a:p>
        </p:txBody>
      </p:sp>
      <p:sp>
        <p:nvSpPr>
          <p:cNvPr id="3" name="TextBox 2"/>
          <p:cNvSpPr txBox="1"/>
          <p:nvPr/>
        </p:nvSpPr>
        <p:spPr>
          <a:xfrm>
            <a:off x="4191000" y="3001236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+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5515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4606" y="2733764"/>
            <a:ext cx="7582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Basically just a rebranding of statistics and probability.</a:t>
            </a:r>
            <a:endParaRPr lang="en-US" sz="36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Machine Learning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06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018"/>
          <a:stretch/>
        </p:blipFill>
        <p:spPr>
          <a:xfrm>
            <a:off x="5291664" y="1881596"/>
            <a:ext cx="4021667" cy="3661475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Vision: Detect Cancer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2707" y="4985939"/>
            <a:ext cx="90342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Current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4330" y="4985939"/>
            <a:ext cx="14481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2010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4638730" y="3445006"/>
            <a:ext cx="144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Accuracy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38" t="9291" r="44876" b="3665"/>
          <a:stretch/>
        </p:blipFill>
        <p:spPr>
          <a:xfrm>
            <a:off x="-152400" y="2168156"/>
            <a:ext cx="5009444" cy="318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5247" y="3276600"/>
            <a:ext cx="419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hlinkClick r:id="rId3"/>
              </a:rPr>
              <a:t>cs109.</a:t>
            </a:r>
            <a:r>
              <a:rPr lang="en-US" sz="4000" dirty="0" smtClean="0">
                <a:hlinkClick r:id="rId3"/>
              </a:rPr>
              <a:t>stanford.edu</a:t>
            </a:r>
            <a:endParaRPr lang="en-US" sz="4000" dirty="0"/>
          </a:p>
        </p:txBody>
      </p:sp>
      <p:sp>
        <p:nvSpPr>
          <p:cNvPr id="3" name="Right Arrow 2"/>
          <p:cNvSpPr/>
          <p:nvPr/>
        </p:nvSpPr>
        <p:spPr>
          <a:xfrm rot="1311591">
            <a:off x="895966" y="2339070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523020">
            <a:off x="4174317" y="4224407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7851337">
            <a:off x="5563772" y="1841795"/>
            <a:ext cx="1466542" cy="147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Essential Information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6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Vision: Detect Digits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412540"/>
            <a:ext cx="741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Scenery Wallpaper, Wallpa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89" y="1096835"/>
            <a:ext cx="2426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www.portwallpaper.com/imgwal/vista-lake-scene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39" y="2283199"/>
            <a:ext cx="27178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http://www.pook-perspectives.net/assets/images/pers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2199"/>
            <a:ext cx="2225277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 descr="http://images03.olx.com.pk/ui/5/13/49/1272269976_42000449_1-Accounts-Assistant-Cashier-Sales-person-Administration-etc-Faisalabad-127226997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571874"/>
            <a:ext cx="224907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3" name="Picture 13" descr="http://www4.pictures.gi.zimbio.com/2009+MusiCares+Person+Year+Gala+Arrivals+uVjhk9j23Mm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74271"/>
            <a:ext cx="2324389" cy="32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5" name="Picture 15" descr="http://xemanhdep.com/gallery/awesome_photos/awesome_photos0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47225"/>
            <a:ext cx="2985537" cy="22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Vision: Detect Faces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491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hard?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1254" y="1816959"/>
            <a:ext cx="3098661" cy="180503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7" name="Rectangle 26"/>
          <p:cNvSpPr/>
          <p:nvPr/>
        </p:nvSpPr>
        <p:spPr bwMode="auto">
          <a:xfrm>
            <a:off x="3943960" y="2124200"/>
            <a:ext cx="268835" cy="26883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8005" y="1431940"/>
            <a:ext cx="15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 see this: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1015" y="3928265"/>
            <a:ext cx="46672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68390" y="3020215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459725" y="3008235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672" y="1773"/>
              <a:ext cx="17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56" cy="5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Vision is Hard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61648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representations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75260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75338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038350" y="2171700"/>
            <a:ext cx="508685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6" name="Text Box 572"/>
          <p:cNvSpPr txBox="1">
            <a:spLocks noChangeArrowheads="1"/>
          </p:cNvSpPr>
          <p:nvPr/>
        </p:nvSpPr>
        <p:spPr bwMode="auto">
          <a:xfrm>
            <a:off x="1249950" y="3699185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3" name="Group 39"/>
          <p:cNvGrpSpPr/>
          <p:nvPr/>
        </p:nvGrpSpPr>
        <p:grpSpPr>
          <a:xfrm>
            <a:off x="728662" y="4267200"/>
            <a:ext cx="2325688" cy="1943100"/>
            <a:chOff x="728662" y="4267200"/>
            <a:chExt cx="2325688" cy="1943100"/>
          </a:xfrm>
        </p:grpSpPr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-129382" y="5237956"/>
              <a:ext cx="19431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>
            <a:xfrm>
              <a:off x="728662" y="6134100"/>
              <a:ext cx="2325688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grpSp>
        <p:nvGrpSpPr>
          <p:cNvPr id="4" name="Group 50"/>
          <p:cNvGrpSpPr/>
          <p:nvPr/>
        </p:nvGrpSpPr>
        <p:grpSpPr>
          <a:xfrm>
            <a:off x="3181350" y="320039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82880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15309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19621"/>
            <a:ext cx="492400" cy="7652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5" name="Group 77"/>
          <p:cNvGrpSpPr/>
          <p:nvPr/>
        </p:nvGrpSpPr>
        <p:grpSpPr>
          <a:xfrm>
            <a:off x="57152" y="1216152"/>
            <a:ext cx="2764466" cy="1908048"/>
            <a:chOff x="152400" y="1216152"/>
            <a:chExt cx="2764466" cy="1908048"/>
          </a:xfrm>
        </p:grpSpPr>
        <p:sp>
          <p:nvSpPr>
            <p:cNvPr id="58" name="Line Callout 1 (No Border) 57"/>
            <p:cNvSpPr/>
            <p:nvPr/>
          </p:nvSpPr>
          <p:spPr>
            <a:xfrm>
              <a:off x="152400" y="1216152"/>
              <a:ext cx="914400" cy="612648"/>
            </a:xfrm>
            <a:prstGeom prst="callout1">
              <a:avLst>
                <a:gd name="adj1" fmla="val 79493"/>
                <a:gd name="adj2" fmla="val 39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9" name="Multiply 58"/>
            <p:cNvSpPr>
              <a:spLocks noChangeAspect="1"/>
            </p:cNvSpPr>
            <p:nvPr/>
          </p:nvSpPr>
          <p:spPr>
            <a:xfrm>
              <a:off x="751367" y="2040433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0" name="Multiply 59"/>
            <p:cNvSpPr>
              <a:spLocks noChangeAspect="1"/>
            </p:cNvSpPr>
            <p:nvPr/>
          </p:nvSpPr>
          <p:spPr>
            <a:xfrm>
              <a:off x="1630680" y="2391051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2002466" y="251155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6" name="Group 7"/>
          <p:cNvGrpSpPr/>
          <p:nvPr/>
        </p:nvGrpSpPr>
        <p:grpSpPr>
          <a:xfrm>
            <a:off x="2598066" y="5365316"/>
            <a:ext cx="993399" cy="373487"/>
            <a:chOff x="2598066" y="5365316"/>
            <a:chExt cx="993399" cy="373487"/>
          </a:xfrm>
        </p:grpSpPr>
        <p:sp>
          <p:nvSpPr>
            <p:cNvPr id="48" name="Plus 47"/>
            <p:cNvSpPr>
              <a:spLocks/>
            </p:cNvSpPr>
            <p:nvPr/>
          </p:nvSpPr>
          <p:spPr>
            <a:xfrm>
              <a:off x="2598066" y="542606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57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50066" y="5365316"/>
              <a:ext cx="741399" cy="37348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1269170" y="4107493"/>
            <a:ext cx="1093030" cy="582807"/>
            <a:chOff x="1269170" y="4107493"/>
            <a:chExt cx="1093030" cy="582807"/>
          </a:xfrm>
        </p:grpSpPr>
        <p:pic>
          <p:nvPicPr>
            <p:cNvPr id="37" name="Picture 8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62100" y="4107493"/>
              <a:ext cx="800100" cy="4660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sp>
          <p:nvSpPr>
            <p:cNvPr id="62" name="Plus 61"/>
            <p:cNvSpPr>
              <a:spLocks/>
            </p:cNvSpPr>
            <p:nvPr/>
          </p:nvSpPr>
          <p:spPr>
            <a:xfrm>
              <a:off x="1269170" y="44383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8" name="Group 9"/>
          <p:cNvGrpSpPr/>
          <p:nvPr/>
        </p:nvGrpSpPr>
        <p:grpSpPr>
          <a:xfrm>
            <a:off x="1249950" y="5210412"/>
            <a:ext cx="884106" cy="408164"/>
            <a:chOff x="1249950" y="5210412"/>
            <a:chExt cx="884106" cy="408164"/>
          </a:xfrm>
        </p:grpSpPr>
        <p:pic>
          <p:nvPicPr>
            <p:cNvPr id="63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55621" y="5210412"/>
              <a:ext cx="678435" cy="40816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sp>
          <p:nvSpPr>
            <p:cNvPr id="64" name="Minus 63"/>
            <p:cNvSpPr/>
            <p:nvPr/>
          </p:nvSpPr>
          <p:spPr>
            <a:xfrm>
              <a:off x="1249950" y="53117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92326" y="4573568"/>
            <a:ext cx="909073" cy="549142"/>
            <a:chOff x="2392326" y="4573568"/>
            <a:chExt cx="909073" cy="549142"/>
          </a:xfrm>
        </p:grpSpPr>
        <p:pic>
          <p:nvPicPr>
            <p:cNvPr id="65" name="Picture 23" descr="C:\Users\ang\Desktop\treesAndGrerb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327" y="4573568"/>
              <a:ext cx="701072" cy="54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Minus 65"/>
            <p:cNvSpPr/>
            <p:nvPr/>
          </p:nvSpPr>
          <p:spPr>
            <a:xfrm>
              <a:off x="2392326" y="4733839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Machine Learning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8765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5" grpId="0"/>
      <p:bldP spid="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Representations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75260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75338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038350" y="2171700"/>
            <a:ext cx="508685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-129382" y="5237956"/>
            <a:ext cx="19431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728662" y="6134100"/>
            <a:ext cx="2325688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0"/>
          <p:cNvGrpSpPr/>
          <p:nvPr/>
        </p:nvGrpSpPr>
        <p:grpSpPr>
          <a:xfrm>
            <a:off x="3181350" y="320039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82880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15309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19621"/>
            <a:ext cx="492400" cy="7652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4" name="Group 77"/>
          <p:cNvGrpSpPr/>
          <p:nvPr/>
        </p:nvGrpSpPr>
        <p:grpSpPr>
          <a:xfrm>
            <a:off x="57152" y="1216152"/>
            <a:ext cx="2764466" cy="1908048"/>
            <a:chOff x="152400" y="1216152"/>
            <a:chExt cx="2764466" cy="1908048"/>
          </a:xfrm>
        </p:grpSpPr>
        <p:sp>
          <p:nvSpPr>
            <p:cNvPr id="58" name="Line Callout 1 (No Border) 57"/>
            <p:cNvSpPr/>
            <p:nvPr/>
          </p:nvSpPr>
          <p:spPr>
            <a:xfrm>
              <a:off x="152400" y="1216152"/>
              <a:ext cx="914400" cy="612648"/>
            </a:xfrm>
            <a:prstGeom prst="callout1">
              <a:avLst>
                <a:gd name="adj1" fmla="val 79493"/>
                <a:gd name="adj2" fmla="val 39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9" name="Multiply 58"/>
            <p:cNvSpPr>
              <a:spLocks noChangeAspect="1"/>
            </p:cNvSpPr>
            <p:nvPr/>
          </p:nvSpPr>
          <p:spPr>
            <a:xfrm>
              <a:off x="751367" y="2040433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0" name="Multiply 59"/>
            <p:cNvSpPr>
              <a:spLocks noChangeAspect="1"/>
            </p:cNvSpPr>
            <p:nvPr/>
          </p:nvSpPr>
          <p:spPr>
            <a:xfrm>
              <a:off x="1630680" y="2391051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2002466" y="251155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48" name="Plus 47"/>
          <p:cNvSpPr>
            <a:spLocks/>
          </p:cNvSpPr>
          <p:nvPr/>
        </p:nvSpPr>
        <p:spPr>
          <a:xfrm>
            <a:off x="2598066" y="54260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2" name="Plus 61"/>
          <p:cNvSpPr>
            <a:spLocks/>
          </p:cNvSpPr>
          <p:nvPr/>
        </p:nvSpPr>
        <p:spPr>
          <a:xfrm>
            <a:off x="1269170" y="4438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4" name="Minus 63"/>
          <p:cNvSpPr/>
          <p:nvPr/>
        </p:nvSpPr>
        <p:spPr>
          <a:xfrm>
            <a:off x="1249950" y="5311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65"/>
          <p:cNvSpPr/>
          <p:nvPr/>
        </p:nvSpPr>
        <p:spPr>
          <a:xfrm>
            <a:off x="2392326" y="4733839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 Box 572"/>
          <p:cNvSpPr txBox="1">
            <a:spLocks noChangeArrowheads="1"/>
          </p:cNvSpPr>
          <p:nvPr/>
        </p:nvSpPr>
        <p:spPr bwMode="auto">
          <a:xfrm>
            <a:off x="1249950" y="3699185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Machine Learning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88273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Representations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75260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75338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038350" y="2171700"/>
            <a:ext cx="5086858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-129382" y="5237956"/>
            <a:ext cx="19431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728662" y="6134100"/>
            <a:ext cx="2325688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0"/>
          <p:cNvGrpSpPr/>
          <p:nvPr/>
        </p:nvGrpSpPr>
        <p:grpSpPr>
          <a:xfrm>
            <a:off x="3181350" y="320039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82880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15309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19621"/>
            <a:ext cx="492400" cy="7652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4" name="Group 77"/>
          <p:cNvGrpSpPr/>
          <p:nvPr/>
        </p:nvGrpSpPr>
        <p:grpSpPr>
          <a:xfrm>
            <a:off x="57152" y="1216152"/>
            <a:ext cx="2764466" cy="1908048"/>
            <a:chOff x="152400" y="1216152"/>
            <a:chExt cx="2764466" cy="1908048"/>
          </a:xfrm>
        </p:grpSpPr>
        <p:sp>
          <p:nvSpPr>
            <p:cNvPr id="58" name="Line Callout 1 (No Border) 57"/>
            <p:cNvSpPr/>
            <p:nvPr/>
          </p:nvSpPr>
          <p:spPr>
            <a:xfrm>
              <a:off x="152400" y="1216152"/>
              <a:ext cx="914400" cy="612648"/>
            </a:xfrm>
            <a:prstGeom prst="callout1">
              <a:avLst>
                <a:gd name="adj1" fmla="val 79493"/>
                <a:gd name="adj2" fmla="val 39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9" name="Multiply 58"/>
            <p:cNvSpPr>
              <a:spLocks noChangeAspect="1"/>
            </p:cNvSpPr>
            <p:nvPr/>
          </p:nvSpPr>
          <p:spPr>
            <a:xfrm>
              <a:off x="751367" y="2040433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0" name="Multiply 59"/>
            <p:cNvSpPr>
              <a:spLocks noChangeAspect="1"/>
            </p:cNvSpPr>
            <p:nvPr/>
          </p:nvSpPr>
          <p:spPr>
            <a:xfrm>
              <a:off x="1630680" y="2391051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2002466" y="251155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48" name="Plus 47"/>
          <p:cNvSpPr>
            <a:spLocks/>
          </p:cNvSpPr>
          <p:nvPr/>
        </p:nvSpPr>
        <p:spPr>
          <a:xfrm>
            <a:off x="2598066" y="54260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2" name="Plus 61"/>
          <p:cNvSpPr>
            <a:spLocks/>
          </p:cNvSpPr>
          <p:nvPr/>
        </p:nvSpPr>
        <p:spPr>
          <a:xfrm>
            <a:off x="1269170" y="4438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4" name="Minus 63"/>
          <p:cNvSpPr/>
          <p:nvPr/>
        </p:nvSpPr>
        <p:spPr>
          <a:xfrm>
            <a:off x="1249950" y="5311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65"/>
          <p:cNvSpPr/>
          <p:nvPr/>
        </p:nvSpPr>
        <p:spPr>
          <a:xfrm>
            <a:off x="2392326" y="4733839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Plus 26"/>
          <p:cNvSpPr>
            <a:spLocks/>
          </p:cNvSpPr>
          <p:nvPr/>
        </p:nvSpPr>
        <p:spPr>
          <a:xfrm>
            <a:off x="2038350" y="519719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8" name="Plus 27"/>
          <p:cNvSpPr>
            <a:spLocks/>
          </p:cNvSpPr>
          <p:nvPr/>
        </p:nvSpPr>
        <p:spPr>
          <a:xfrm>
            <a:off x="2057316" y="43398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9" name="Plus 28"/>
          <p:cNvSpPr>
            <a:spLocks/>
          </p:cNvSpPr>
          <p:nvPr/>
        </p:nvSpPr>
        <p:spPr>
          <a:xfrm>
            <a:off x="1482090" y="5124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0" name="Plus 29"/>
          <p:cNvSpPr>
            <a:spLocks/>
          </p:cNvSpPr>
          <p:nvPr/>
        </p:nvSpPr>
        <p:spPr>
          <a:xfrm>
            <a:off x="1345200" y="5686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2" name="Minus 31"/>
          <p:cNvSpPr/>
          <p:nvPr/>
        </p:nvSpPr>
        <p:spPr>
          <a:xfrm>
            <a:off x="1592850" y="4553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inus 36"/>
          <p:cNvSpPr/>
          <p:nvPr/>
        </p:nvSpPr>
        <p:spPr>
          <a:xfrm>
            <a:off x="1973850" y="558370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Minus 39"/>
          <p:cNvSpPr/>
          <p:nvPr/>
        </p:nvSpPr>
        <p:spPr>
          <a:xfrm>
            <a:off x="1516650" y="491533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Minus 40"/>
          <p:cNvSpPr/>
          <p:nvPr/>
        </p:nvSpPr>
        <p:spPr>
          <a:xfrm>
            <a:off x="2875550" y="56546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Minus 41"/>
          <p:cNvSpPr/>
          <p:nvPr/>
        </p:nvSpPr>
        <p:spPr>
          <a:xfrm>
            <a:off x="2381166" y="530414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 Box 572"/>
          <p:cNvSpPr txBox="1">
            <a:spLocks noChangeArrowheads="1"/>
          </p:cNvSpPr>
          <p:nvPr/>
        </p:nvSpPr>
        <p:spPr bwMode="auto">
          <a:xfrm>
            <a:off x="1249950" y="3699185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Machine Learning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6364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7" grpId="0" animBg="1"/>
      <p:bldP spid="40" grpId="0" animBg="1"/>
      <p:bldP spid="41" grpId="0" animBg="1"/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75260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75338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-129382" y="5237956"/>
            <a:ext cx="19431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728662" y="6134100"/>
            <a:ext cx="2325688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0"/>
          <p:cNvGrpSpPr/>
          <p:nvPr/>
        </p:nvGrpSpPr>
        <p:grpSpPr>
          <a:xfrm>
            <a:off x="3181350" y="320039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82880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15309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19621"/>
            <a:ext cx="492400" cy="76525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8" name="Plus 47"/>
          <p:cNvSpPr>
            <a:spLocks/>
          </p:cNvSpPr>
          <p:nvPr/>
        </p:nvSpPr>
        <p:spPr>
          <a:xfrm>
            <a:off x="2598066" y="54260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2" name="Plus 61"/>
          <p:cNvSpPr>
            <a:spLocks/>
          </p:cNvSpPr>
          <p:nvPr/>
        </p:nvSpPr>
        <p:spPr>
          <a:xfrm>
            <a:off x="1269170" y="4438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4" name="Minus 63"/>
          <p:cNvSpPr/>
          <p:nvPr/>
        </p:nvSpPr>
        <p:spPr>
          <a:xfrm>
            <a:off x="1249950" y="5311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65"/>
          <p:cNvSpPr/>
          <p:nvPr/>
        </p:nvSpPr>
        <p:spPr>
          <a:xfrm>
            <a:off x="2392326" y="4733839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Plus 26"/>
          <p:cNvSpPr>
            <a:spLocks/>
          </p:cNvSpPr>
          <p:nvPr/>
        </p:nvSpPr>
        <p:spPr>
          <a:xfrm>
            <a:off x="2038350" y="519719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8" name="Plus 27"/>
          <p:cNvSpPr>
            <a:spLocks/>
          </p:cNvSpPr>
          <p:nvPr/>
        </p:nvSpPr>
        <p:spPr>
          <a:xfrm>
            <a:off x="2057316" y="43398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9" name="Plus 28"/>
          <p:cNvSpPr>
            <a:spLocks/>
          </p:cNvSpPr>
          <p:nvPr/>
        </p:nvSpPr>
        <p:spPr>
          <a:xfrm>
            <a:off x="1482090" y="5124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0" name="Plus 29"/>
          <p:cNvSpPr>
            <a:spLocks/>
          </p:cNvSpPr>
          <p:nvPr/>
        </p:nvSpPr>
        <p:spPr>
          <a:xfrm>
            <a:off x="1345200" y="568630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2" name="Minus 31"/>
          <p:cNvSpPr/>
          <p:nvPr/>
        </p:nvSpPr>
        <p:spPr>
          <a:xfrm>
            <a:off x="1592850" y="45537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inus 36"/>
          <p:cNvSpPr/>
          <p:nvPr/>
        </p:nvSpPr>
        <p:spPr>
          <a:xfrm>
            <a:off x="1973850" y="558370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Minus 39"/>
          <p:cNvSpPr/>
          <p:nvPr/>
        </p:nvSpPr>
        <p:spPr>
          <a:xfrm>
            <a:off x="1516650" y="491533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Minus 40"/>
          <p:cNvSpPr/>
          <p:nvPr/>
        </p:nvSpPr>
        <p:spPr>
          <a:xfrm>
            <a:off x="2875550" y="56546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Minus 41"/>
          <p:cNvSpPr/>
          <p:nvPr/>
        </p:nvSpPr>
        <p:spPr>
          <a:xfrm>
            <a:off x="2381166" y="530414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2"/>
          <p:cNvGrpSpPr/>
          <p:nvPr/>
        </p:nvGrpSpPr>
        <p:grpSpPr>
          <a:xfrm>
            <a:off x="2114550" y="1828800"/>
            <a:ext cx="5010658" cy="829527"/>
            <a:chOff x="2114550" y="1828800"/>
            <a:chExt cx="5010658" cy="829527"/>
          </a:xfrm>
        </p:grpSpPr>
        <p:cxnSp>
          <p:nvCxnSpPr>
            <p:cNvPr id="43" name="Straight Arrow Connector 42"/>
            <p:cNvCxnSpPr/>
            <p:nvPr/>
          </p:nvCxnSpPr>
          <p:spPr>
            <a:xfrm rot="10800000" flipV="1">
              <a:off x="2114550" y="2171702"/>
              <a:ext cx="1295400" cy="1589"/>
            </a:xfrm>
            <a:prstGeom prst="straightConnector1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44" name="Straight Arrow Connector 43"/>
            <p:cNvCxnSpPr/>
            <p:nvPr/>
          </p:nvCxnSpPr>
          <p:spPr>
            <a:xfrm rot="10800000" flipV="1">
              <a:off x="5829808" y="2171702"/>
              <a:ext cx="1295400" cy="1589"/>
            </a:xfrm>
            <a:prstGeom prst="straightConnector1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45" name="AutoShape 6"/>
            <p:cNvSpPr>
              <a:spLocks noChangeArrowheads="1"/>
            </p:cNvSpPr>
            <p:nvPr/>
          </p:nvSpPr>
          <p:spPr bwMode="auto">
            <a:xfrm>
              <a:off x="3562350" y="1828800"/>
              <a:ext cx="2057398" cy="829527"/>
            </a:xfrm>
            <a:prstGeom prst="roundRect">
              <a:avLst>
                <a:gd name="adj" fmla="val 171"/>
              </a:avLst>
            </a:pr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1597" tIns="40798" rIns="81597" bIns="40798" anchor="ctr" anchorCtr="1"/>
            <a:lstStyle/>
            <a:p>
              <a:pPr marL="0" marR="0" lvl="0" indent="0" algn="ctr" defTabSz="407303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Tx/>
                <a:buNone/>
                <a:tabLst>
                  <a:tab pos="656292" algn="l"/>
                  <a:tab pos="1312581" algn="l"/>
                </a:tabLst>
                <a:defRPr/>
              </a:pPr>
              <a:r>
                <a:rPr kumimoji="0" lang="en-GB" sz="2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Feature representation</a:t>
              </a:r>
            </a:p>
          </p:txBody>
        </p:sp>
      </p:grpSp>
      <p:grpSp>
        <p:nvGrpSpPr>
          <p:cNvPr id="5" name="Group 82"/>
          <p:cNvGrpSpPr/>
          <p:nvPr/>
        </p:nvGrpSpPr>
        <p:grpSpPr>
          <a:xfrm>
            <a:off x="1189518" y="1431940"/>
            <a:ext cx="1730736" cy="1289996"/>
            <a:chOff x="1284767" y="1431938"/>
            <a:chExt cx="1730735" cy="1289996"/>
          </a:xfrm>
        </p:grpSpPr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1500965" y="2112334"/>
              <a:ext cx="609600" cy="60960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1284767" y="1600200"/>
              <a:ext cx="609600" cy="60960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689499" y="1431938"/>
              <a:ext cx="13260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handlebars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06132" y="2308301"/>
              <a:ext cx="721671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wheel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81350" y="2763875"/>
            <a:ext cx="3009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 smtClean="0">
                <a:solidFill>
                  <a:schemeClr val="bg1"/>
                </a:solidFill>
              </a:rPr>
              <a:t>E.g., Does it have Handlebars?  Wheels?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48075" y="4273910"/>
            <a:ext cx="2697943" cy="2299353"/>
            <a:chOff x="5127348" y="4253826"/>
            <a:chExt cx="2697943" cy="2299353"/>
          </a:xfrm>
        </p:grpSpPr>
        <p:cxnSp>
          <p:nvCxnSpPr>
            <p:cNvPr id="67" name="Straight Arrow Connector 66"/>
            <p:cNvCxnSpPr/>
            <p:nvPr/>
          </p:nvCxnSpPr>
          <p:spPr>
            <a:xfrm rot="5400000" flipH="1" flipV="1">
              <a:off x="4641559" y="5224582"/>
              <a:ext cx="19431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>
              <a:off x="5499603" y="6120726"/>
              <a:ext cx="2325688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69" name="Text Box 572"/>
            <p:cNvSpPr txBox="1">
              <a:spLocks noChangeArrowheads="1"/>
            </p:cNvSpPr>
            <p:nvPr/>
          </p:nvSpPr>
          <p:spPr bwMode="auto">
            <a:xfrm>
              <a:off x="6079515" y="6153090"/>
              <a:ext cx="1497483" cy="4000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91419" tIns="45710" rIns="91419" bIns="4571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Handlebars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Text Box 572"/>
            <p:cNvSpPr txBox="1">
              <a:spLocks noChangeArrowheads="1"/>
            </p:cNvSpPr>
            <p:nvPr/>
          </p:nvSpPr>
          <p:spPr bwMode="auto">
            <a:xfrm>
              <a:off x="5127348" y="4674539"/>
              <a:ext cx="492400" cy="948316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vert="vert270" wrap="none" lIns="91419" tIns="45710" rIns="91419" bIns="4571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Wheels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Plus 70"/>
            <p:cNvSpPr>
              <a:spLocks/>
            </p:cNvSpPr>
            <p:nvPr/>
          </p:nvSpPr>
          <p:spPr>
            <a:xfrm>
              <a:off x="7490780" y="5080415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2" name="Plus 71"/>
            <p:cNvSpPr>
              <a:spLocks/>
            </p:cNvSpPr>
            <p:nvPr/>
          </p:nvSpPr>
          <p:spPr>
            <a:xfrm>
              <a:off x="6586738" y="4330636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3" name="Minus 72"/>
            <p:cNvSpPr/>
            <p:nvPr/>
          </p:nvSpPr>
          <p:spPr>
            <a:xfrm>
              <a:off x="6020891" y="5298386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Minus 73"/>
            <p:cNvSpPr/>
            <p:nvPr/>
          </p:nvSpPr>
          <p:spPr>
            <a:xfrm>
              <a:off x="6663548" y="5521191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Plus 74"/>
            <p:cNvSpPr>
              <a:spLocks/>
            </p:cNvSpPr>
            <p:nvPr/>
          </p:nvSpPr>
          <p:spPr>
            <a:xfrm>
              <a:off x="7260350" y="481158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6" name="Plus 75"/>
            <p:cNvSpPr>
              <a:spLocks/>
            </p:cNvSpPr>
            <p:nvPr/>
          </p:nvSpPr>
          <p:spPr>
            <a:xfrm>
              <a:off x="7337160" y="4465935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7" name="Plus 76"/>
            <p:cNvSpPr>
              <a:spLocks/>
            </p:cNvSpPr>
            <p:nvPr/>
          </p:nvSpPr>
          <p:spPr>
            <a:xfrm>
              <a:off x="6701953" y="4676281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8" name="Plus 77"/>
            <p:cNvSpPr>
              <a:spLocks/>
            </p:cNvSpPr>
            <p:nvPr/>
          </p:nvSpPr>
          <p:spPr>
            <a:xfrm>
              <a:off x="7009193" y="4945116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9" name="Minus 78"/>
            <p:cNvSpPr/>
            <p:nvPr/>
          </p:nvSpPr>
          <p:spPr>
            <a:xfrm>
              <a:off x="6216292" y="56546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Minus 79"/>
            <p:cNvSpPr/>
            <p:nvPr/>
          </p:nvSpPr>
          <p:spPr>
            <a:xfrm>
              <a:off x="6492250" y="588692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Minus 80"/>
            <p:cNvSpPr/>
            <p:nvPr/>
          </p:nvSpPr>
          <p:spPr>
            <a:xfrm>
              <a:off x="6300225" y="5234035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Minus 81"/>
            <p:cNvSpPr/>
            <p:nvPr/>
          </p:nvSpPr>
          <p:spPr>
            <a:xfrm>
              <a:off x="5762555" y="511882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Minus 82"/>
            <p:cNvSpPr/>
            <p:nvPr/>
          </p:nvSpPr>
          <p:spPr>
            <a:xfrm>
              <a:off x="6649541" y="5755586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 bwMode="auto">
          <a:xfrm>
            <a:off x="9295815" y="3966670"/>
            <a:ext cx="2452037" cy="2085934"/>
          </a:xfrm>
          <a:prstGeom prst="line">
            <a:avLst/>
          </a:prstGeom>
          <a:noFill/>
          <a:ln w="38100" cap="flat" cmpd="sng" algn="ctr">
            <a:solidFill>
              <a:srgbClr val="CCCC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 Box 572"/>
          <p:cNvSpPr txBox="1">
            <a:spLocks noChangeArrowheads="1"/>
          </p:cNvSpPr>
          <p:nvPr/>
        </p:nvSpPr>
        <p:spPr bwMode="auto">
          <a:xfrm>
            <a:off x="1249950" y="3699185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0" name="Text Box 572"/>
          <p:cNvSpPr txBox="1">
            <a:spLocks noChangeArrowheads="1"/>
          </p:cNvSpPr>
          <p:nvPr/>
        </p:nvSpPr>
        <p:spPr bwMode="auto">
          <a:xfrm>
            <a:off x="6114814" y="3736240"/>
            <a:ext cx="1095130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Features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8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Machine Learning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441167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45283" name="Picture 3" descr="C:\Users\ang\Desktop\fatgabor13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3483" y="4129815"/>
            <a:ext cx="319133" cy="320040"/>
          </a:xfrm>
          <a:prstGeom prst="rect">
            <a:avLst/>
          </a:prstGeom>
          <a:noFill/>
        </p:spPr>
      </p:pic>
      <p:pic>
        <p:nvPicPr>
          <p:cNvPr id="114" name="Picture 113" descr="diag1.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68583" y="3705517"/>
            <a:ext cx="1274036" cy="740137"/>
          </a:xfrm>
          <a:prstGeom prst="rect">
            <a:avLst/>
          </a:prstGeom>
        </p:spPr>
      </p:pic>
      <p:pic>
        <p:nvPicPr>
          <p:cNvPr id="115" name="Picture 114" descr="diag2.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68583" y="4708820"/>
            <a:ext cx="1274036" cy="740137"/>
          </a:xfrm>
          <a:prstGeom prst="rect">
            <a:avLst/>
          </a:prstGeom>
        </p:spPr>
      </p:pic>
      <p:pic>
        <p:nvPicPr>
          <p:cNvPr id="116" name="Picture 115" descr="vert.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8583" y="1635406"/>
            <a:ext cx="1274036" cy="740137"/>
          </a:xfrm>
          <a:prstGeom prst="rect">
            <a:avLst/>
          </a:prstGeom>
        </p:spPr>
      </p:pic>
      <p:pic>
        <p:nvPicPr>
          <p:cNvPr id="117" name="Picture 116" descr="horiz.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8583" y="2617136"/>
            <a:ext cx="1274036" cy="740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Features</a:t>
            </a:r>
            <a:endParaRPr lang="en-US" dirty="0"/>
          </a:p>
        </p:txBody>
      </p:sp>
      <p:pic>
        <p:nvPicPr>
          <p:cNvPr id="53" name="Picture 52" descr="Picture1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820516" y="1591742"/>
            <a:ext cx="1352097" cy="827846"/>
          </a:xfrm>
          <a:prstGeom prst="rect">
            <a:avLst/>
          </a:prstGeom>
        </p:spPr>
      </p:pic>
      <p:pic>
        <p:nvPicPr>
          <p:cNvPr id="55" name="Picture 54" descr="diag1.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4364" y="3714131"/>
            <a:ext cx="1274036" cy="740137"/>
          </a:xfrm>
          <a:prstGeom prst="rect">
            <a:avLst/>
          </a:prstGeom>
        </p:spPr>
      </p:pic>
      <p:pic>
        <p:nvPicPr>
          <p:cNvPr id="57" name="Picture 56" descr="diag2.2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17409" y="4755341"/>
            <a:ext cx="1274036" cy="740137"/>
          </a:xfrm>
          <a:prstGeom prst="rect">
            <a:avLst/>
          </a:prstGeom>
        </p:spPr>
      </p:pic>
      <p:pic>
        <p:nvPicPr>
          <p:cNvPr id="59" name="Picture 58" descr="vert.2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14364" y="1640335"/>
            <a:ext cx="1274036" cy="740137"/>
          </a:xfrm>
          <a:prstGeom prst="rect">
            <a:avLst/>
          </a:prstGeom>
        </p:spPr>
      </p:pic>
      <p:pic>
        <p:nvPicPr>
          <p:cNvPr id="61" name="Picture 60" descr="horiz.2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14364" y="2647058"/>
            <a:ext cx="1274036" cy="74013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rot="16200000" flipH="1">
            <a:off x="5412148" y="2008251"/>
            <a:ext cx="740137" cy="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72" name="Straight Connector 71"/>
          <p:cNvCxnSpPr/>
          <p:nvPr/>
        </p:nvCxnSpPr>
        <p:spPr>
          <a:xfrm rot="10800000" flipH="1">
            <a:off x="5145199" y="2008252"/>
            <a:ext cx="1274036" cy="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04784" y="1669203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0.1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719446" y="1668278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0.7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765166" y="2028940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0.6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104784" y="2008251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0.4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cxnSp>
        <p:nvCxnSpPr>
          <p:cNvPr id="84" name="Straight Arrow Connector 83"/>
          <p:cNvCxnSpPr/>
          <p:nvPr/>
        </p:nvCxnSpPr>
        <p:spPr bwMode="auto">
          <a:xfrm>
            <a:off x="-1572800" y="1124700"/>
            <a:ext cx="1228960" cy="38405"/>
          </a:xfrm>
          <a:prstGeom prst="straightConnector1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Straight Arrow Connector 84"/>
          <p:cNvCxnSpPr/>
          <p:nvPr/>
        </p:nvCxnSpPr>
        <p:spPr>
          <a:xfrm flipH="1">
            <a:off x="2225603" y="1989182"/>
            <a:ext cx="1191165" cy="867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88" name="Straight Arrow Connector 87"/>
          <p:cNvCxnSpPr/>
          <p:nvPr/>
        </p:nvCxnSpPr>
        <p:spPr>
          <a:xfrm flipH="1" flipV="1">
            <a:off x="2225603" y="1993518"/>
            <a:ext cx="1083642" cy="954614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1" name="Straight Arrow Connector 90"/>
          <p:cNvCxnSpPr/>
          <p:nvPr/>
        </p:nvCxnSpPr>
        <p:spPr>
          <a:xfrm flipH="1" flipV="1">
            <a:off x="2225603" y="1993518"/>
            <a:ext cx="1083642" cy="2021686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4" name="Straight Arrow Connector 93"/>
          <p:cNvCxnSpPr/>
          <p:nvPr/>
        </p:nvCxnSpPr>
        <p:spPr>
          <a:xfrm flipH="1" flipV="1">
            <a:off x="2225603" y="1993518"/>
            <a:ext cx="1083644" cy="3013373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99" name="Straight Arrow Connector 98"/>
          <p:cNvCxnSpPr/>
          <p:nvPr/>
        </p:nvCxnSpPr>
        <p:spPr>
          <a:xfrm flipH="1">
            <a:off x="4792664" y="198918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1" name="Straight Arrow Connector 100"/>
          <p:cNvCxnSpPr/>
          <p:nvPr/>
        </p:nvCxnSpPr>
        <p:spPr>
          <a:xfrm flipH="1">
            <a:off x="4764025" y="3010366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2" name="Straight Arrow Connector 101"/>
          <p:cNvCxnSpPr/>
          <p:nvPr/>
        </p:nvCxnSpPr>
        <p:spPr>
          <a:xfrm flipH="1">
            <a:off x="4764025" y="4085706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03" name="Straight Arrow Connector 102"/>
          <p:cNvCxnSpPr/>
          <p:nvPr/>
        </p:nvCxnSpPr>
        <p:spPr>
          <a:xfrm flipH="1">
            <a:off x="4764025" y="5084236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18" name="Straight Connector 117"/>
          <p:cNvCxnSpPr/>
          <p:nvPr/>
        </p:nvCxnSpPr>
        <p:spPr>
          <a:xfrm rot="16200000" flipH="1">
            <a:off x="5434459" y="2991236"/>
            <a:ext cx="740137" cy="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19" name="Straight Connector 118"/>
          <p:cNvCxnSpPr/>
          <p:nvPr/>
        </p:nvCxnSpPr>
        <p:spPr>
          <a:xfrm rot="10800000" flipH="1">
            <a:off x="5167510" y="2991237"/>
            <a:ext cx="1274036" cy="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20" name="TextBox 119"/>
          <p:cNvSpPr txBox="1"/>
          <p:nvPr/>
        </p:nvSpPr>
        <p:spPr>
          <a:xfrm>
            <a:off x="5127095" y="2652188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0.1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748056" y="2651263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0.4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787477" y="3011925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0.5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127095" y="2991236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0.5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rot="16200000" flipH="1">
            <a:off x="5434459" y="4082121"/>
            <a:ext cx="740137" cy="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6" name="Straight Connector 125"/>
          <p:cNvCxnSpPr/>
          <p:nvPr/>
        </p:nvCxnSpPr>
        <p:spPr>
          <a:xfrm rot="10800000" flipH="1">
            <a:off x="5167510" y="4082122"/>
            <a:ext cx="1274036" cy="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5127095" y="3743073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0.1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748056" y="3742148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0.6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787477" y="4102810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0.7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127095" y="4082121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0.5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 rot="16200000" flipH="1">
            <a:off x="5434764" y="5080651"/>
            <a:ext cx="740137" cy="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33" name="Straight Connector 132"/>
          <p:cNvCxnSpPr/>
          <p:nvPr/>
        </p:nvCxnSpPr>
        <p:spPr>
          <a:xfrm rot="10800000" flipH="1">
            <a:off x="5167815" y="5080652"/>
            <a:ext cx="1274036" cy="0"/>
          </a:xfrm>
          <a:prstGeom prst="line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34" name="TextBox 133"/>
          <p:cNvSpPr txBox="1"/>
          <p:nvPr/>
        </p:nvSpPr>
        <p:spPr>
          <a:xfrm>
            <a:off x="5127400" y="4741603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0.2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781504" y="4740678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0.3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787782" y="5101340"/>
            <a:ext cx="715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0.4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127400" y="5080651"/>
            <a:ext cx="715248" cy="40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</a:rPr>
              <a:t>0.4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6741629" y="3523116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3" name="Group 139"/>
          <p:cNvGrpSpPr/>
          <p:nvPr/>
        </p:nvGrpSpPr>
        <p:grpSpPr>
          <a:xfrm>
            <a:off x="7123341" y="1811028"/>
            <a:ext cx="578413" cy="2946927"/>
            <a:chOff x="5184142" y="3160165"/>
            <a:chExt cx="578413" cy="2675398"/>
          </a:xfrm>
        </p:grpSpPr>
        <p:sp>
          <p:nvSpPr>
            <p:cNvPr id="141" name="Double Bracket 140"/>
            <p:cNvSpPr/>
            <p:nvPr/>
          </p:nvSpPr>
          <p:spPr bwMode="auto">
            <a:xfrm>
              <a:off x="5186480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184142" y="3236975"/>
              <a:ext cx="540533" cy="2598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rgbClr val="00B0F0"/>
                  </a:solidFill>
                </a:rPr>
                <a:t>0.1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rgbClr val="00B0F0"/>
                  </a:solidFill>
                </a:rPr>
                <a:t>0.7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rgbClr val="00B0F0"/>
                  </a:solidFill>
                </a:rPr>
                <a:t>0.4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rgbClr val="00B0F0"/>
                  </a:solidFill>
                </a:rPr>
                <a:t>0.6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rgbClr val="7030A0"/>
                  </a:solidFill>
                </a:rPr>
                <a:t>0.1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rgbClr val="7030A0"/>
                  </a:solidFill>
                </a:rPr>
                <a:t>0.4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rgbClr val="7030A0"/>
                  </a:solidFill>
                </a:rPr>
                <a:t>0.5</a:t>
              </a:r>
              <a:endParaRPr lang="en-US" sz="2000" dirty="0">
                <a:solidFill>
                  <a:srgbClr val="7030A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rgbClr val="7030A0"/>
                  </a:solidFill>
                </a:rPr>
                <a:t>0.5</a:t>
              </a:r>
            </a:p>
            <a:p>
              <a:pPr>
                <a:spcBef>
                  <a:spcPts val="0"/>
                </a:spcBef>
              </a:pPr>
              <a:r>
                <a:rPr lang="en-US" sz="2000" dirty="0" smtClean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3458255" y="5733300"/>
            <a:ext cx="1377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Find edges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at four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orientations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032860" y="5724069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Sum up edge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strength in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 dirty="0" smtClean="0">
                <a:solidFill>
                  <a:schemeClr val="bg1"/>
                </a:solidFill>
              </a:rPr>
              <a:t>ach quadrant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6930250" y="5283326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Final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feature </a:t>
            </a:r>
          </a:p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vector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45281" name="Picture 1" descr="C:\Users\ang\Desktop\fatgabor90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43787" y="2065775"/>
            <a:ext cx="319586" cy="320040"/>
          </a:xfrm>
          <a:prstGeom prst="rect">
            <a:avLst/>
          </a:prstGeom>
          <a:noFill/>
        </p:spPr>
      </p:pic>
      <p:pic>
        <p:nvPicPr>
          <p:cNvPr id="2145282" name="Picture 2" descr="C:\Users\ang\Desktop\fatgabor0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043483" y="3044950"/>
            <a:ext cx="320495" cy="320040"/>
          </a:xfrm>
          <a:prstGeom prst="rect">
            <a:avLst/>
          </a:prstGeom>
          <a:noFill/>
        </p:spPr>
      </p:pic>
      <p:pic>
        <p:nvPicPr>
          <p:cNvPr id="2145284" name="Picture 4" descr="C:\Users\ang\Desktop\fatgabor45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43483" y="5166750"/>
            <a:ext cx="319133" cy="320040"/>
          </a:xfrm>
          <a:prstGeom prst="rect">
            <a:avLst/>
          </a:prstGeom>
          <a:noFill/>
        </p:spPr>
      </p:pic>
      <p:pic>
        <p:nvPicPr>
          <p:cNvPr id="77" name="Picture 21" descr="C:\Users\ang\Desktop\lowres0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-996725" y="4312315"/>
            <a:ext cx="320040" cy="320040"/>
          </a:xfrm>
          <a:prstGeom prst="rect">
            <a:avLst/>
          </a:prstGeom>
          <a:noFill/>
        </p:spPr>
      </p:pic>
      <p:pic>
        <p:nvPicPr>
          <p:cNvPr id="78" name="Picture 22" descr="C:\Users\ang\Desktop\lowres45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-1380775" y="4465935"/>
            <a:ext cx="322213" cy="320040"/>
          </a:xfrm>
          <a:prstGeom prst="rect">
            <a:avLst/>
          </a:prstGeom>
          <a:noFill/>
        </p:spPr>
      </p:pic>
      <p:pic>
        <p:nvPicPr>
          <p:cNvPr id="81" name="Picture 23" descr="C:\Users\ang\Desktop\lowres90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-651080" y="3813050"/>
            <a:ext cx="320040" cy="320040"/>
          </a:xfrm>
          <a:prstGeom prst="rect">
            <a:avLst/>
          </a:prstGeom>
          <a:noFill/>
        </p:spPr>
      </p:pic>
      <p:pic>
        <p:nvPicPr>
          <p:cNvPr id="82" name="Picture 24" descr="C:\Users\ang\Desktop\lowres135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-1649610" y="3725285"/>
            <a:ext cx="320953" cy="320040"/>
          </a:xfrm>
          <a:prstGeom prst="rect">
            <a:avLst/>
          </a:prstGeom>
          <a:noFill/>
        </p:spPr>
      </p:pic>
      <p:sp>
        <p:nvSpPr>
          <p:cNvPr id="62" name="TextBox 61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Human Created Features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47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Perception?</a:t>
            </a:r>
            <a:endParaRPr lang="en-US" dirty="0"/>
          </a:p>
        </p:txBody>
      </p:sp>
      <p:grpSp>
        <p:nvGrpSpPr>
          <p:cNvPr id="3" name="Group 35"/>
          <p:cNvGrpSpPr/>
          <p:nvPr/>
        </p:nvGrpSpPr>
        <p:grpSpPr>
          <a:xfrm>
            <a:off x="9334500" y="2286000"/>
            <a:ext cx="5092566" cy="1837138"/>
            <a:chOff x="510195" y="3895109"/>
            <a:chExt cx="8024460" cy="2853888"/>
          </a:xfrm>
        </p:grpSpPr>
        <p:pic>
          <p:nvPicPr>
            <p:cNvPr id="25" name="Picture 3" descr="C:\Users\ang\Desktop\thumbnail.jpg"/>
            <p:cNvPicPr>
              <a:picLocks noChangeAspect="1" noChangeArrowheads="1"/>
            </p:cNvPicPr>
            <p:nvPr/>
          </p:nvPicPr>
          <p:blipFill>
            <a:blip r:embed="rId2" cstate="print"/>
            <a:srcRect l="2115" t="6176" r="7557" b="9324"/>
            <a:stretch>
              <a:fillRect/>
            </a:stretch>
          </p:blipFill>
          <p:spPr bwMode="auto">
            <a:xfrm>
              <a:off x="6652697" y="3951611"/>
              <a:ext cx="1863992" cy="1743739"/>
            </a:xfrm>
            <a:prstGeom prst="rect">
              <a:avLst/>
            </a:prstGeom>
            <a:noFill/>
          </p:spPr>
        </p:pic>
        <p:sp>
          <p:nvSpPr>
            <p:cNvPr id="26" name="TextBox 25"/>
            <p:cNvSpPr txBox="1"/>
            <p:nvPr/>
          </p:nvSpPr>
          <p:spPr>
            <a:xfrm>
              <a:off x="577535" y="5737878"/>
              <a:ext cx="1718928" cy="52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Image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3" descr="C:\Users\ang\Desktop\thumbnail.jpg"/>
            <p:cNvPicPr>
              <a:picLocks noChangeAspect="1" noChangeArrowheads="1"/>
            </p:cNvPicPr>
            <p:nvPr/>
          </p:nvPicPr>
          <p:blipFill>
            <a:blip r:embed="rId2" cstate="print"/>
            <a:srcRect l="2115" t="6176" r="7557" b="9324"/>
            <a:stretch>
              <a:fillRect/>
            </a:stretch>
          </p:blipFill>
          <p:spPr bwMode="auto">
            <a:xfrm>
              <a:off x="510195" y="3926803"/>
              <a:ext cx="1863994" cy="1743739"/>
            </a:xfrm>
            <a:prstGeom prst="rect">
              <a:avLst/>
            </a:prstGeom>
            <a:noFill/>
          </p:spPr>
        </p:pic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8201224" y="4557858"/>
              <a:ext cx="304800" cy="304800"/>
              <a:chOff x="-832" y="2130"/>
              <a:chExt cx="571" cy="574"/>
            </a:xfrm>
          </p:grpSpPr>
          <p:sp>
            <p:nvSpPr>
              <p:cNvPr id="34" name="Line 47"/>
              <p:cNvSpPr>
                <a:spLocks noChangeShapeType="1"/>
              </p:cNvSpPr>
              <p:nvPr/>
            </p:nvSpPr>
            <p:spPr bwMode="auto">
              <a:xfrm>
                <a:off x="-832" y="2130"/>
                <a:ext cx="571" cy="57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35" name="Line 48"/>
              <p:cNvSpPr>
                <a:spLocks noChangeShapeType="1"/>
              </p:cNvSpPr>
              <p:nvPr/>
            </p:nvSpPr>
            <p:spPr bwMode="auto">
              <a:xfrm flipV="1">
                <a:off x="-832" y="2130"/>
                <a:ext cx="571" cy="57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10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588900" y="5748509"/>
              <a:ext cx="1945755" cy="52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Grasp point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0" name="AutoShape 4"/>
            <p:cNvSpPr>
              <a:spLocks noChangeArrowheads="1"/>
            </p:cNvSpPr>
            <p:nvPr/>
          </p:nvSpPr>
          <p:spPr bwMode="auto">
            <a:xfrm rot="10800000">
              <a:off x="5700963" y="4625961"/>
              <a:ext cx="781863" cy="435756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 sz="1100"/>
            </a:p>
          </p:txBody>
        </p:sp>
        <p:sp>
          <p:nvSpPr>
            <p:cNvPr id="31" name="AutoShape 4"/>
            <p:cNvSpPr>
              <a:spLocks noChangeArrowheads="1"/>
            </p:cNvSpPr>
            <p:nvPr/>
          </p:nvSpPr>
          <p:spPr bwMode="auto">
            <a:xfrm rot="10800000">
              <a:off x="2504223" y="4589517"/>
              <a:ext cx="781863" cy="435756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 sz="1100"/>
            </a:p>
          </p:txBody>
        </p:sp>
        <p:pic>
          <p:nvPicPr>
            <p:cNvPr id="32" name="Picture 2" descr="C:\Users\ang\Desktop\cupfeatures.jpg"/>
            <p:cNvPicPr>
              <a:picLocks noChangeAspect="1" noChangeArrowheads="1"/>
            </p:cNvPicPr>
            <p:nvPr/>
          </p:nvPicPr>
          <p:blipFill>
            <a:blip r:embed="rId3" cstate="print">
              <a:lum contrast="-10000"/>
            </a:blip>
            <a:srcRect l="3144" t="8051" r="7722" b="9559"/>
            <a:stretch>
              <a:fillRect/>
            </a:stretch>
          </p:blipFill>
          <p:spPr bwMode="auto">
            <a:xfrm>
              <a:off x="3518452" y="3895109"/>
              <a:ext cx="2007703" cy="18557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3664072" y="5840582"/>
              <a:ext cx="1718928" cy="908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Low-level features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69"/>
          <p:cNvGrpSpPr/>
          <p:nvPr/>
        </p:nvGrpSpPr>
        <p:grpSpPr>
          <a:xfrm>
            <a:off x="1206669" y="1784938"/>
            <a:ext cx="6968362" cy="1361840"/>
            <a:chOff x="270638" y="838200"/>
            <a:chExt cx="6968362" cy="1361840"/>
          </a:xfrm>
        </p:grpSpPr>
        <p:pic>
          <p:nvPicPr>
            <p:cNvPr id="7" name="Picture 8" descr="C:\Users\ang\Desktop\newpics\stapler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62200" y="838200"/>
              <a:ext cx="1215458" cy="975226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695948" y="1887961"/>
              <a:ext cx="653556" cy="31207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Image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18" descr="C:\Users\ang\Desktop\newpics\stapler3-features1.jpg"/>
            <p:cNvPicPr>
              <a:picLocks noChangeAspect="1" noChangeArrowheads="1"/>
            </p:cNvPicPr>
            <p:nvPr/>
          </p:nvPicPr>
          <p:blipFill>
            <a:blip r:embed="rId5" cstate="print">
              <a:lum bright="30000" contrast="30000"/>
            </a:blip>
            <a:srcRect/>
            <a:stretch>
              <a:fillRect/>
            </a:stretch>
          </p:blipFill>
          <p:spPr bwMode="auto">
            <a:xfrm>
              <a:off x="4056521" y="842032"/>
              <a:ext cx="1202761" cy="969084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4010497" y="1867874"/>
              <a:ext cx="1339603" cy="27798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1600" dirty="0" smtClean="0">
                  <a:solidFill>
                    <a:schemeClr val="bg1"/>
                  </a:solidFill>
                </a:rPr>
                <a:t>Vision features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oup 25"/>
            <p:cNvGrpSpPr/>
            <p:nvPr/>
          </p:nvGrpSpPr>
          <p:grpSpPr>
            <a:xfrm>
              <a:off x="5856443" y="838200"/>
              <a:ext cx="1382557" cy="1029906"/>
              <a:chOff x="6619925" y="2658842"/>
              <a:chExt cx="2121469" cy="1591101"/>
            </a:xfrm>
          </p:grpSpPr>
          <p:pic>
            <p:nvPicPr>
              <p:cNvPr id="20" name="Picture 3" descr="C:\Users\ang\Desktop\newpics\IMG_1778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19925" y="2658842"/>
                <a:ext cx="2121469" cy="1591101"/>
              </a:xfrm>
              <a:prstGeom prst="rect">
                <a:avLst/>
              </a:prstGeom>
              <a:noFill/>
            </p:spPr>
          </p:pic>
          <p:sp>
            <p:nvSpPr>
              <p:cNvPr id="21" name="Rectangle 20"/>
              <p:cNvSpPr/>
              <p:nvPr/>
            </p:nvSpPr>
            <p:spPr bwMode="auto">
              <a:xfrm>
                <a:off x="6987654" y="2888578"/>
                <a:ext cx="1392071" cy="982638"/>
              </a:xfrm>
              <a:prstGeom prst="rect">
                <a:avLst/>
              </a:prstGeom>
              <a:noFill/>
              <a:ln w="381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Helvetica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021748" y="1833779"/>
              <a:ext cx="1123387" cy="31207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Detection</a:t>
              </a:r>
            </a:p>
          </p:txBody>
        </p:sp>
        <p:sp>
          <p:nvSpPr>
            <p:cNvPr id="16" name="AutoShape 4"/>
            <p:cNvSpPr>
              <a:spLocks noChangeArrowheads="1"/>
            </p:cNvSpPr>
            <p:nvPr/>
          </p:nvSpPr>
          <p:spPr bwMode="auto">
            <a:xfrm rot="10800000">
              <a:off x="3658360" y="1177358"/>
              <a:ext cx="333340" cy="285287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22" name="AutoShape 4"/>
            <p:cNvSpPr>
              <a:spLocks noChangeArrowheads="1"/>
            </p:cNvSpPr>
            <p:nvPr/>
          </p:nvSpPr>
          <p:spPr bwMode="auto">
            <a:xfrm rot="10800000">
              <a:off x="5351719" y="1169005"/>
              <a:ext cx="333340" cy="285287"/>
            </a:xfrm>
            <a:prstGeom prst="leftArrow">
              <a:avLst>
                <a:gd name="adj1" fmla="val 50000"/>
                <a:gd name="adj2" fmla="val 43783"/>
              </a:avLst>
            </a:prstGeom>
            <a:solidFill>
              <a:srgbClr val="00B0F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>
              <a:noAutofit/>
            </a:bodyPr>
            <a:lstStyle/>
            <a:p>
              <a:endParaRPr lang="en-US" sz="105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70638" y="1179446"/>
              <a:ext cx="161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Images/video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69"/>
          <p:cNvGrpSpPr/>
          <p:nvPr/>
        </p:nvGrpSpPr>
        <p:grpSpPr>
          <a:xfrm>
            <a:off x="1059436" y="3551568"/>
            <a:ext cx="7041200" cy="1467095"/>
            <a:chOff x="234985" y="2353660"/>
            <a:chExt cx="7041200" cy="1467095"/>
          </a:xfrm>
        </p:grpSpPr>
        <p:grpSp>
          <p:nvGrpSpPr>
            <p:cNvPr id="12" name="Group 58"/>
            <p:cNvGrpSpPr/>
            <p:nvPr/>
          </p:nvGrpSpPr>
          <p:grpSpPr>
            <a:xfrm>
              <a:off x="2357094" y="2353660"/>
              <a:ext cx="4919091" cy="1467095"/>
              <a:chOff x="2209800" y="2820315"/>
              <a:chExt cx="4919091" cy="1467095"/>
            </a:xfrm>
          </p:grpSpPr>
          <p:pic>
            <p:nvPicPr>
              <p:cNvPr id="51" name="Picture 3" descr="C:\Documents and Settings\hllee\Application Data\SSH\temp\speech_demo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47730" t="11764" r="30080" b="61154"/>
              <a:stretch>
                <a:fillRect/>
              </a:stretch>
            </p:blipFill>
            <p:spPr bwMode="auto">
              <a:xfrm>
                <a:off x="2209800" y="2820315"/>
                <a:ext cx="1447800" cy="1075340"/>
              </a:xfrm>
              <a:prstGeom prst="rect">
                <a:avLst/>
              </a:prstGeom>
              <a:noFill/>
            </p:spPr>
          </p:pic>
          <p:pic>
            <p:nvPicPr>
              <p:cNvPr id="52" name="Picture 3" descr="C:\Documents and Settings\hllee\Application Data\SSH\temp\speech_demo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35864" t="57343" r="39675" b="11949"/>
              <a:stretch>
                <a:fillRect/>
              </a:stretch>
            </p:blipFill>
            <p:spPr bwMode="auto">
              <a:xfrm>
                <a:off x="4076700" y="2820316"/>
                <a:ext cx="1444979" cy="1075340"/>
              </a:xfrm>
              <a:prstGeom prst="rect">
                <a:avLst/>
              </a:prstGeom>
              <a:noFill/>
            </p:spPr>
          </p:pic>
          <p:sp>
            <p:nvSpPr>
              <p:cNvPr id="53" name="AutoShape 4"/>
              <p:cNvSpPr>
                <a:spLocks noChangeArrowheads="1"/>
              </p:cNvSpPr>
              <p:nvPr/>
            </p:nvSpPr>
            <p:spPr bwMode="auto">
              <a:xfrm rot="10800000">
                <a:off x="3695700" y="3200400"/>
                <a:ext cx="333340" cy="297107"/>
              </a:xfrm>
              <a:prstGeom prst="leftArrow">
                <a:avLst>
                  <a:gd name="adj1" fmla="val 50000"/>
                  <a:gd name="adj2" fmla="val 43783"/>
                </a:avLst>
              </a:prstGeom>
              <a:solidFill>
                <a:srgbClr val="00B0F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noAutofit/>
              </a:bodyPr>
              <a:lstStyle/>
              <a:p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AutoShape 4"/>
              <p:cNvSpPr>
                <a:spLocks noChangeArrowheads="1"/>
              </p:cNvSpPr>
              <p:nvPr/>
            </p:nvSpPr>
            <p:spPr bwMode="auto">
              <a:xfrm rot="10800000">
                <a:off x="5610260" y="3200401"/>
                <a:ext cx="333340" cy="297107"/>
              </a:xfrm>
              <a:prstGeom prst="leftArrow">
                <a:avLst>
                  <a:gd name="adj1" fmla="val 50000"/>
                  <a:gd name="adj2" fmla="val 43783"/>
                </a:avLst>
              </a:prstGeom>
              <a:solidFill>
                <a:srgbClr val="00B0F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noAutofit/>
              </a:bodyPr>
              <a:lstStyle/>
              <a:p>
                <a:endParaRPr lang="en-US" sz="105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658076" y="3895655"/>
                <a:ext cx="653556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sz="1600" dirty="0" smtClean="0">
                    <a:solidFill>
                      <a:schemeClr val="bg1"/>
                    </a:solidFill>
                  </a:rPr>
                  <a:t>Audio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424706" y="3934060"/>
                <a:ext cx="653556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Audio features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324600" y="3962400"/>
                <a:ext cx="647700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1600" dirty="0" smtClean="0">
                    <a:solidFill>
                      <a:schemeClr val="bg1"/>
                    </a:solidFill>
                  </a:rPr>
                  <a:t>Speaker ID</a:t>
                </a:r>
              </a:p>
            </p:txBody>
          </p:sp>
          <p:pic>
            <p:nvPicPr>
              <p:cNvPr id="58" name="Picture 9" descr="honglak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7692" r="7692"/>
              <a:stretch>
                <a:fillRect/>
              </a:stretch>
            </p:blipFill>
            <p:spPr bwMode="auto">
              <a:xfrm>
                <a:off x="6076121" y="2820315"/>
                <a:ext cx="1052770" cy="1117961"/>
              </a:xfrm>
              <a:prstGeom prst="rect">
                <a:avLst/>
              </a:prstGeom>
              <a:noFill/>
            </p:spPr>
          </p:pic>
        </p:grpSp>
        <p:sp>
          <p:nvSpPr>
            <p:cNvPr id="61" name="TextBox 60"/>
            <p:cNvSpPr txBox="1"/>
            <p:nvPr/>
          </p:nvSpPr>
          <p:spPr>
            <a:xfrm>
              <a:off x="234985" y="2783376"/>
              <a:ext cx="148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Audio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7" name="Picture 1" descr="C:\Users\ang\Desktop\edges.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1495990" y="3121760"/>
            <a:ext cx="1085850" cy="561975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Human Created Features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003605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33684" y="26736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01026" name="Picture 2" descr="C:\Users\ang\Desktop\imgr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8310" y="855865"/>
            <a:ext cx="2265895" cy="1507850"/>
          </a:xfrm>
          <a:prstGeom prst="rect">
            <a:avLst/>
          </a:prstGeom>
          <a:noFill/>
        </p:spPr>
      </p:pic>
      <p:pic>
        <p:nvPicPr>
          <p:cNvPr id="3201027" name="Picture 3" descr="C:\Users\ang\Desktop\imgr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6660" y="855865"/>
            <a:ext cx="1997060" cy="1495867"/>
          </a:xfrm>
          <a:prstGeom prst="rect">
            <a:avLst/>
          </a:prstGeom>
          <a:noFill/>
        </p:spPr>
      </p:pic>
      <p:pic>
        <p:nvPicPr>
          <p:cNvPr id="3201028" name="Picture 4" descr="C:\Users\ang\Desktop\imgr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8309" y="4696365"/>
            <a:ext cx="2153451" cy="1613010"/>
          </a:xfrm>
          <a:prstGeom prst="rect">
            <a:avLst/>
          </a:prstGeom>
          <a:noFill/>
        </p:spPr>
      </p:pic>
      <p:pic>
        <p:nvPicPr>
          <p:cNvPr id="3201029" name="Picture 5" descr="C:\Users\ang\Desktop\imgr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905" y="2584090"/>
            <a:ext cx="2286000" cy="1714500"/>
          </a:xfrm>
          <a:prstGeom prst="rect">
            <a:avLst/>
          </a:prstGeom>
          <a:noFill/>
        </p:spPr>
      </p:pic>
      <p:pic>
        <p:nvPicPr>
          <p:cNvPr id="3201030" name="Picture 6" descr="C:\Users\ang\Desktop\imgre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6660" y="2699305"/>
            <a:ext cx="1999634" cy="1497795"/>
          </a:xfrm>
          <a:prstGeom prst="rect">
            <a:avLst/>
          </a:prstGeom>
          <a:noFill/>
        </p:spPr>
      </p:pic>
      <p:pic>
        <p:nvPicPr>
          <p:cNvPr id="3201031" name="Picture 7" descr="C:\Users\ang\Desktop\imgre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92985" y="2737710"/>
            <a:ext cx="2050906" cy="1536200"/>
          </a:xfrm>
          <a:prstGeom prst="rect">
            <a:avLst/>
          </a:prstGeom>
          <a:noFill/>
        </p:spPr>
      </p:pic>
      <p:pic>
        <p:nvPicPr>
          <p:cNvPr id="3201032" name="Picture 8" descr="C:\Users\ang\Desktop\imgres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54580" y="855865"/>
            <a:ext cx="2050906" cy="1536200"/>
          </a:xfrm>
          <a:prstGeom prst="rect">
            <a:avLst/>
          </a:prstGeom>
          <a:noFill/>
        </p:spPr>
      </p:pic>
      <p:pic>
        <p:nvPicPr>
          <p:cNvPr id="3201033" name="Picture 9" descr="C:\Users\ang\Desktop\imgre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58255" y="4619555"/>
            <a:ext cx="2150680" cy="1737749"/>
          </a:xfrm>
          <a:prstGeom prst="rect">
            <a:avLst/>
          </a:prstGeom>
          <a:noFill/>
        </p:spPr>
      </p:pic>
      <p:pic>
        <p:nvPicPr>
          <p:cNvPr id="3201034" name="Picture 10" descr="C:\Users\ang\Desktop\imgres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54580" y="4619555"/>
            <a:ext cx="2316178" cy="1728225"/>
          </a:xfrm>
          <a:prstGeom prst="rect">
            <a:avLst/>
          </a:prstGeom>
          <a:noFill/>
        </p:spPr>
      </p:pic>
      <p:grpSp>
        <p:nvGrpSpPr>
          <p:cNvPr id="2" name="Group 20"/>
          <p:cNvGrpSpPr/>
          <p:nvPr/>
        </p:nvGrpSpPr>
        <p:grpSpPr>
          <a:xfrm>
            <a:off x="856545" y="932675"/>
            <a:ext cx="2064040" cy="1366114"/>
            <a:chOff x="856545" y="932675"/>
            <a:chExt cx="2064040" cy="1366114"/>
          </a:xfrm>
        </p:grpSpPr>
        <p:sp>
          <p:nvSpPr>
            <p:cNvPr id="14" name="Rectangle 13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56545" y="932675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573470" y="1444747"/>
            <a:ext cx="1219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400" dirty="0" smtClean="0">
                <a:solidFill>
                  <a:srgbClr val="63F828"/>
                </a:solidFill>
              </a:rPr>
              <a:t>Motorcycle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611876" y="1713580"/>
            <a:ext cx="1075339" cy="640080"/>
          </a:xfrm>
          <a:prstGeom prst="rect">
            <a:avLst/>
          </a:prstGeom>
          <a:noFill/>
          <a:ln w="38100" cap="flat" cmpd="sng" algn="ctr">
            <a:solidFill>
              <a:srgbClr val="63F8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grpSp>
        <p:nvGrpSpPr>
          <p:cNvPr id="3" name="Group 21"/>
          <p:cNvGrpSpPr/>
          <p:nvPr/>
        </p:nvGrpSpPr>
        <p:grpSpPr>
          <a:xfrm>
            <a:off x="5877770" y="817460"/>
            <a:ext cx="2035465" cy="1344175"/>
            <a:chOff x="856545" y="932675"/>
            <a:chExt cx="2064040" cy="13661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6545" y="932675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1077145" y="2353965"/>
            <a:ext cx="1691040" cy="1154825"/>
            <a:chOff x="856545" y="886067"/>
            <a:chExt cx="2064040" cy="141272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56545" y="886067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3727090" y="2862755"/>
            <a:ext cx="1691040" cy="1145300"/>
            <a:chOff x="856545" y="897719"/>
            <a:chExt cx="2064040" cy="140107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56545" y="897719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7" name="Group 31"/>
          <p:cNvGrpSpPr/>
          <p:nvPr/>
        </p:nvGrpSpPr>
        <p:grpSpPr>
          <a:xfrm>
            <a:off x="6108200" y="2833875"/>
            <a:ext cx="1691040" cy="1135775"/>
            <a:chOff x="856545" y="909371"/>
            <a:chExt cx="2064040" cy="1389418"/>
          </a:xfrm>
        </p:grpSpPr>
        <p:sp>
          <p:nvSpPr>
            <p:cNvPr id="33" name="Rectangle 32"/>
            <p:cNvSpPr/>
            <p:nvPr/>
          </p:nvSpPr>
          <p:spPr bwMode="auto">
            <a:xfrm>
              <a:off x="961930" y="1201509"/>
              <a:ext cx="1958655" cy="1097280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6545" y="909371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8" name="Group 37"/>
          <p:cNvGrpSpPr/>
          <p:nvPr/>
        </p:nvGrpSpPr>
        <p:grpSpPr>
          <a:xfrm>
            <a:off x="6530655" y="5272440"/>
            <a:ext cx="1152149" cy="960125"/>
            <a:chOff x="1453510" y="1936870"/>
            <a:chExt cx="1989877" cy="1605463"/>
          </a:xfrm>
        </p:grpSpPr>
        <p:sp>
          <p:nvSpPr>
            <p:cNvPr id="39" name="Rectangle 38"/>
            <p:cNvSpPr/>
            <p:nvPr/>
          </p:nvSpPr>
          <p:spPr bwMode="auto">
            <a:xfrm>
              <a:off x="1484731" y="2445050"/>
              <a:ext cx="1958656" cy="1097283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53510" y="1936870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3938775" y="4427225"/>
            <a:ext cx="1209299" cy="922025"/>
            <a:chOff x="1354804" y="2000578"/>
            <a:chExt cx="2088583" cy="1541755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484731" y="2445050"/>
              <a:ext cx="1958656" cy="1097283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54804" y="2000578"/>
              <a:ext cx="10502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grpSp>
        <p:nvGrpSpPr>
          <p:cNvPr id="10" name="Group 46"/>
          <p:cNvGrpSpPr/>
          <p:nvPr/>
        </p:nvGrpSpPr>
        <p:grpSpPr>
          <a:xfrm>
            <a:off x="1384385" y="5080415"/>
            <a:ext cx="1613010" cy="1164953"/>
            <a:chOff x="1354016" y="2081362"/>
            <a:chExt cx="2089371" cy="146097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1484731" y="2445050"/>
              <a:ext cx="1958656" cy="1097283"/>
            </a:xfrm>
            <a:prstGeom prst="rect">
              <a:avLst/>
            </a:prstGeom>
            <a:noFill/>
            <a:ln w="38100" cap="flat" cmpd="sng" algn="ctr">
              <a:solidFill>
                <a:srgbClr val="63F8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Helvetica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54016" y="2081362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ts val="0"/>
                </a:spcBef>
              </a:pPr>
              <a:r>
                <a:rPr lang="en-US" sz="1400" dirty="0" smtClean="0">
                  <a:solidFill>
                    <a:srgbClr val="63F828"/>
                  </a:solidFill>
                </a:rPr>
                <a:t>Motorcycle</a:t>
              </a:r>
            </a:p>
          </p:txBody>
        </p:sp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Not Perfect…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3573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478643" y="1552023"/>
            <a:ext cx="5733143" cy="4924977"/>
          </a:xfrm>
          <a:prstGeom prst="roundRect">
            <a:avLst>
              <a:gd name="adj" fmla="val 4694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err="1" smtClean="0">
                <a:latin typeface="Calibri"/>
                <a:cs typeface="Calibri"/>
              </a:rPr>
              <a:t>Prereqs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22500" y="1951842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/>
              <a:t>CS106B/X: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Recursion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Hash Tables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Binary Trees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Basic Programming</a:t>
            </a:r>
          </a:p>
          <a:p>
            <a:endParaRPr lang="en-US" altLang="zh-CN" dirty="0" smtClean="0"/>
          </a:p>
          <a:p>
            <a:r>
              <a:rPr lang="en-US" altLang="zh-CN" b="1" dirty="0" smtClean="0"/>
              <a:t>CS103: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Proof techniques (induction)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Set theory</a:t>
            </a:r>
          </a:p>
          <a:p>
            <a:r>
              <a:rPr lang="en-US" altLang="zh-CN" dirty="0" smtClean="0"/>
              <a:t> </a:t>
            </a:r>
          </a:p>
          <a:p>
            <a:r>
              <a:rPr lang="en-US" altLang="zh-CN" b="1" dirty="0" smtClean="0"/>
              <a:t>Math 51 or CME 100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Multivariate differentiation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Multivariate integration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/>
              <a:t>Basic facility with linear algebra (vectors)</a:t>
            </a:r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3053194" y="999644"/>
            <a:ext cx="29432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What you really need: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56106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133684" y="26736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Some Great Thinkers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05" y="1804268"/>
            <a:ext cx="3250218" cy="38173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53129" y="5899483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</a:rPr>
              <a:t>Daphne </a:t>
            </a:r>
            <a:r>
              <a:rPr kumimoji="1" lang="en-US" altLang="zh-CN" sz="2400" dirty="0" err="1" smtClean="0">
                <a:solidFill>
                  <a:schemeClr val="bg1"/>
                </a:solidFill>
              </a:rPr>
              <a:t>Koller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01" y="1804267"/>
            <a:ext cx="3876034" cy="409521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529305" y="6051883"/>
            <a:ext cx="2163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>
                <a:solidFill>
                  <a:schemeClr val="bg1"/>
                </a:solidFill>
              </a:rPr>
              <a:t>Mehran</a:t>
            </a:r>
            <a:r>
              <a:rPr kumimoji="1" lang="en-US" altLang="zh-CN" sz="24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err="1" smtClean="0">
                <a:solidFill>
                  <a:schemeClr val="bg1"/>
                </a:solidFill>
              </a:rPr>
              <a:t>Sahami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5813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77250" y="3381665"/>
            <a:ext cx="7749581" cy="1717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Two Great Ideas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443125" y="3917084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3125" y="2220641"/>
            <a:ext cx="5997988" cy="746387"/>
          </a:xfrm>
          <a:prstGeom prst="rect">
            <a:avLst/>
          </a:prstGeom>
          <a:solidFill>
            <a:srgbClr val="DCE6F2"/>
          </a:solidFill>
          <a:ln w="38100" cap="flat" cmpd="sng" algn="ctr">
            <a:solidFill>
              <a:srgbClr val="4F81BD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1.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Probability from Examples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0182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  <a:latin typeface="Century Gothic"/>
                <a:cs typeface="Century Gothic"/>
              </a:rPr>
              <a:t>2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. Artificial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0" y="1190921"/>
            <a:ext cx="8101147" cy="540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28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hypothesis</a:t>
            </a:r>
            <a:endParaRPr lang="en-US" dirty="0"/>
          </a:p>
        </p:txBody>
      </p:sp>
      <p:pic>
        <p:nvPicPr>
          <p:cNvPr id="4" name="Picture 3" descr="C:\Users\ang\Desktop\iStock_000005809739XSmall-1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6480" y="3313785"/>
            <a:ext cx="3252637" cy="32432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9905" y="1393535"/>
            <a:ext cx="7757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Much </a:t>
            </a:r>
            <a:r>
              <a:rPr lang="en-US" sz="3200" b="0" i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 perception in the brain can be explained with a single </a:t>
            </a:r>
            <a:r>
              <a:rPr lang="en-US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 algorithm. </a:t>
            </a:r>
            <a:endParaRPr lang="en-US" sz="3200" b="0" i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7217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Learning 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27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509" y="1846973"/>
            <a:ext cx="3336132" cy="2297884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4166865" y="4455159"/>
            <a:ext cx="3757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4022" y="3642249"/>
            <a:ext cx="2086902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3094074" y="329567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4473763" y="3347985"/>
            <a:ext cx="276222" cy="276222"/>
            <a:chOff x="0" y="2153"/>
            <a:chExt cx="571" cy="574"/>
          </a:xfrm>
        </p:grpSpPr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35395" y="1908535"/>
            <a:ext cx="4295823" cy="1208596"/>
            <a:chOff x="1435395" y="1908535"/>
            <a:chExt cx="4295823" cy="120859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>
              <a:off x="3424238" y="2574925"/>
              <a:ext cx="2306980" cy="542206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36" name="Picture 35" descr="Ey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pic>
        <p:nvPicPr>
          <p:cNvPr id="37" name="Picture 36" descr="Ea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6086" y="3244519"/>
            <a:ext cx="963108" cy="15763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6068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68520" y="6184245"/>
            <a:ext cx="14334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</a:t>
            </a:r>
            <a:r>
              <a:rPr lang="en-US" sz="1050" dirty="0" err="1" smtClean="0">
                <a:solidFill>
                  <a:srgbClr val="53D8FF"/>
                </a:solidFill>
                <a:latin typeface="Arial" pitchFamily="34" charset="0"/>
              </a:rPr>
              <a:t>Metin</a:t>
            </a: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 &amp; Frost, 1989]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9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18167" y="3243049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850063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3094074" y="2691442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3677747" y="4455159"/>
            <a:ext cx="431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3" name="Group 46"/>
          <p:cNvGrpSpPr>
            <a:grpSpLocks/>
          </p:cNvGrpSpPr>
          <p:nvPr/>
        </p:nvGrpSpPr>
        <p:grpSpPr bwMode="auto">
          <a:xfrm>
            <a:off x="4197541" y="3052359"/>
            <a:ext cx="276222" cy="276222"/>
            <a:chOff x="0" y="2153"/>
            <a:chExt cx="571" cy="574"/>
          </a:xfrm>
        </p:grpSpPr>
        <p:sp>
          <p:nvSpPr>
            <p:cNvPr id="54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55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56" name="Group 24"/>
          <p:cNvGrpSpPr/>
          <p:nvPr/>
        </p:nvGrpSpPr>
        <p:grpSpPr>
          <a:xfrm>
            <a:off x="1435395" y="1908535"/>
            <a:ext cx="4156313" cy="985756"/>
            <a:chOff x="1435395" y="1908535"/>
            <a:chExt cx="4156313" cy="985756"/>
          </a:xfrm>
        </p:grpSpPr>
        <p:cxnSp>
          <p:nvCxnSpPr>
            <p:cNvPr id="57" name="Straight Arrow Connector 56"/>
            <p:cNvCxnSpPr/>
            <p:nvPr/>
          </p:nvCxnSpPr>
          <p:spPr bwMode="auto">
            <a:xfrm>
              <a:off x="3424238" y="2574925"/>
              <a:ext cx="2167470" cy="116517"/>
            </a:xfrm>
            <a:prstGeom prst="straightConnector1">
              <a:avLst/>
            </a:prstGeom>
            <a:noFill/>
            <a:ln w="57150" cap="flat" cmpd="sng" algn="ctr">
              <a:solidFill>
                <a:srgbClr val="C52B87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58" name="Picture 57" descr="Eye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95" y="1908535"/>
              <a:ext cx="1980812" cy="985756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5004022" y="3088730"/>
            <a:ext cx="2561344" cy="308637"/>
          </a:xfrm>
          <a:prstGeom prst="rect">
            <a:avLst/>
          </a:prstGeom>
          <a:solidFill>
            <a:srgbClr val="53D8FF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Somatosensory Cortex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4550" y="6403473"/>
            <a:ext cx="13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ndrew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g]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One Algorithm Hypothesis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399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24654" y="6570046"/>
            <a:ext cx="6224781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[BrainPort; Welsh &amp; Blasch, 1997; </a:t>
            </a:r>
            <a:r>
              <a:rPr lang="en-US" sz="1200" dirty="0" smtClean="0">
                <a:solidFill>
                  <a:schemeClr val="bg1"/>
                </a:solidFill>
              </a:rPr>
              <a:t>Nagel et al., 2005; Constantine-Paton &amp; Law, 2009</a:t>
            </a:r>
            <a:r>
              <a:rPr lang="en-US" sz="1200" dirty="0" smtClean="0">
                <a:solidFill>
                  <a:srgbClr val="FFFFFF"/>
                </a:solidFill>
                <a:latin typeface="Arial" charset="0"/>
              </a:rPr>
              <a:t>]</a:t>
            </a:r>
            <a:endParaRPr lang="en-US" sz="1200" dirty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3" name="Group 22"/>
          <p:cNvGrpSpPr/>
          <p:nvPr/>
        </p:nvGrpSpPr>
        <p:grpSpPr>
          <a:xfrm>
            <a:off x="482988" y="1091056"/>
            <a:ext cx="8236752" cy="2683589"/>
            <a:chOff x="312040" y="848027"/>
            <a:chExt cx="8236752" cy="2683589"/>
          </a:xfrm>
        </p:grpSpPr>
        <p:pic>
          <p:nvPicPr>
            <p:cNvPr id="30689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040" y="1028157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80958" y="299136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Seeing with your tongue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63325" y="1011803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5373202" y="3162284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solidFill>
                    <a:srgbClr val="FFFFFF"/>
                  </a:solidFill>
                  <a:latin typeface="Arial" charset="0"/>
                </a:rPr>
                <a:t>Human echolocation (sonar)</a:t>
              </a:r>
              <a:endParaRPr lang="en-US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306893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05" y="848027"/>
              <a:ext cx="3359887" cy="2267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5855" y="3981388"/>
            <a:ext cx="4109335" cy="2023536"/>
            <a:chOff x="1153955" y="1931204"/>
            <a:chExt cx="5069460" cy="2496325"/>
          </a:xfrm>
        </p:grpSpPr>
        <p:pic>
          <p:nvPicPr>
            <p:cNvPr id="26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27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28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34665" y="3866173"/>
            <a:ext cx="3917310" cy="2167953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115550" y="6170473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solidFill>
                  <a:srgbClr val="FFFFFF"/>
                </a:solidFill>
                <a:latin typeface="Arial" charset="0"/>
              </a:rPr>
              <a:t>Haptic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belt: Direction sense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99207" y="6093663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Implanting a 3</a:t>
            </a:r>
            <a:r>
              <a:rPr lang="en-US" baseline="30000" dirty="0" smtClean="0">
                <a:solidFill>
                  <a:srgbClr val="FFFFFF"/>
                </a:solidFill>
                <a:latin typeface="Arial" charset="0"/>
              </a:rPr>
              <a:t>rd</a:t>
            </a:r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 eye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Sensor Representations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2141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23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8934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8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5D412-3627-4C73-8A3C-4C06A57700B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8200" y="2249198"/>
            <a:ext cx="7924800" cy="3581400"/>
          </a:xfrm>
        </p:spPr>
        <p:txBody>
          <a:bodyPr>
            <a:normAutofit/>
          </a:bodyPr>
          <a:lstStyle/>
          <a:p>
            <a:r>
              <a:rPr lang="en-US" sz="2600" dirty="0"/>
              <a:t>Post to </a:t>
            </a:r>
            <a:r>
              <a:rPr lang="en-US" sz="2600" dirty="0" smtClean="0"/>
              <a:t>Piazza</a:t>
            </a:r>
            <a:endParaRPr lang="en-US" sz="2600" dirty="0"/>
          </a:p>
          <a:p>
            <a:endParaRPr lang="en-US" sz="1000" dirty="0" smtClean="0"/>
          </a:p>
          <a:p>
            <a:r>
              <a:rPr lang="en-US" sz="2600" dirty="0" smtClean="0"/>
              <a:t>Go to </a:t>
            </a:r>
            <a:r>
              <a:rPr lang="en-US" sz="2600" dirty="0" smtClean="0"/>
              <a:t>Working Office </a:t>
            </a:r>
            <a:r>
              <a:rPr lang="en-US" sz="2600" dirty="0" smtClean="0"/>
              <a:t>Hours</a:t>
            </a:r>
          </a:p>
          <a:p>
            <a:endParaRPr lang="en-US" sz="1000" dirty="0" smtClean="0"/>
          </a:p>
          <a:p>
            <a:r>
              <a:rPr lang="en-US" sz="2600" dirty="0" smtClean="0"/>
              <a:t>Email </a:t>
            </a:r>
            <a:r>
              <a:rPr lang="en-US" sz="2600" dirty="0" smtClean="0">
                <a:hlinkClick r:id="rId2"/>
              </a:rPr>
              <a:t>cs109@cs.stanford.edu</a:t>
            </a:r>
            <a:endParaRPr lang="en-US" sz="2600" dirty="0" smtClean="0"/>
          </a:p>
          <a:p>
            <a:endParaRPr lang="en-US" sz="1000" dirty="0" smtClean="0"/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Staff Contact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70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24122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0" y="1664708"/>
            <a:ext cx="8234031" cy="458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88938" y="4224250"/>
            <a:ext cx="185415" cy="669554"/>
          </a:xfrm>
          <a:custGeom>
            <a:avLst/>
            <a:gdLst>
              <a:gd name="connsiteX0" fmla="*/ 44832 w 340157"/>
              <a:gd name="connsiteY0" fmla="*/ 1196614 h 1228347"/>
              <a:gd name="connsiteX1" fmla="*/ 118664 w 340157"/>
              <a:gd name="connsiteY1" fmla="*/ 1152310 h 1228347"/>
              <a:gd name="connsiteX2" fmla="*/ 133430 w 340157"/>
              <a:gd name="connsiteY2" fmla="*/ 1108005 h 1228347"/>
              <a:gd name="connsiteX3" fmla="*/ 15300 w 340157"/>
              <a:gd name="connsiteY3" fmla="*/ 1137542 h 1228347"/>
              <a:gd name="connsiteX4" fmla="*/ 534 w 340157"/>
              <a:gd name="connsiteY4" fmla="*/ 1196614 h 1228347"/>
              <a:gd name="connsiteX5" fmla="*/ 30066 w 340157"/>
              <a:gd name="connsiteY5" fmla="*/ 1226151 h 1228347"/>
              <a:gd name="connsiteX6" fmla="*/ 74365 w 340157"/>
              <a:gd name="connsiteY6" fmla="*/ 1078469 h 1228347"/>
              <a:gd name="connsiteX7" fmla="*/ 89131 w 340157"/>
              <a:gd name="connsiteY7" fmla="*/ 1004627 h 1228347"/>
              <a:gd name="connsiteX8" fmla="*/ 103897 w 340157"/>
              <a:gd name="connsiteY8" fmla="*/ 842177 h 1228347"/>
              <a:gd name="connsiteX9" fmla="*/ 133430 w 340157"/>
              <a:gd name="connsiteY9" fmla="*/ 650190 h 1228347"/>
              <a:gd name="connsiteX10" fmla="*/ 148196 w 340157"/>
              <a:gd name="connsiteY10" fmla="*/ 576349 h 1228347"/>
              <a:gd name="connsiteX11" fmla="*/ 162962 w 340157"/>
              <a:gd name="connsiteY11" fmla="*/ 472971 h 1228347"/>
              <a:gd name="connsiteX12" fmla="*/ 177729 w 340157"/>
              <a:gd name="connsiteY12" fmla="*/ 428666 h 1228347"/>
              <a:gd name="connsiteX13" fmla="*/ 207261 w 340157"/>
              <a:gd name="connsiteY13" fmla="*/ 310520 h 1228347"/>
              <a:gd name="connsiteX14" fmla="*/ 236794 w 340157"/>
              <a:gd name="connsiteY14" fmla="*/ 162838 h 1228347"/>
              <a:gd name="connsiteX15" fmla="*/ 266326 w 340157"/>
              <a:gd name="connsiteY15" fmla="*/ 29924 h 1228347"/>
              <a:gd name="connsiteX16" fmla="*/ 236794 w 340157"/>
              <a:gd name="connsiteY16" fmla="*/ 387 h 1228347"/>
              <a:gd name="connsiteX17" fmla="*/ 148196 w 340157"/>
              <a:gd name="connsiteY17" fmla="*/ 44692 h 1228347"/>
              <a:gd name="connsiteX18" fmla="*/ 118664 w 340157"/>
              <a:gd name="connsiteY18" fmla="*/ 88997 h 1228347"/>
              <a:gd name="connsiteX19" fmla="*/ 74365 w 340157"/>
              <a:gd name="connsiteY19" fmla="*/ 118533 h 1228347"/>
              <a:gd name="connsiteX20" fmla="*/ 118664 w 340157"/>
              <a:gd name="connsiteY20" fmla="*/ 15156 h 1228347"/>
              <a:gd name="connsiteX21" fmla="*/ 251560 w 340157"/>
              <a:gd name="connsiteY21" fmla="*/ 44692 h 1228347"/>
              <a:gd name="connsiteX22" fmla="*/ 266326 w 340157"/>
              <a:gd name="connsiteY22" fmla="*/ 88997 h 1228347"/>
              <a:gd name="connsiteX23" fmla="*/ 325391 w 340157"/>
              <a:gd name="connsiteY23" fmla="*/ 177606 h 1228347"/>
              <a:gd name="connsiteX24" fmla="*/ 340157 w 340157"/>
              <a:gd name="connsiteY24" fmla="*/ 207143 h 1228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40157" h="1228347">
                <a:moveTo>
                  <a:pt x="44832" y="1196614"/>
                </a:moveTo>
                <a:cubicBezTo>
                  <a:pt x="69443" y="1181846"/>
                  <a:pt x="98370" y="1172606"/>
                  <a:pt x="118664" y="1152310"/>
                </a:cubicBezTo>
                <a:cubicBezTo>
                  <a:pt x="129671" y="1141302"/>
                  <a:pt x="148840" y="1110207"/>
                  <a:pt x="133430" y="1108005"/>
                </a:cubicBezTo>
                <a:cubicBezTo>
                  <a:pt x="93249" y="1102264"/>
                  <a:pt x="54677" y="1127696"/>
                  <a:pt x="15300" y="1137542"/>
                </a:cubicBezTo>
                <a:cubicBezTo>
                  <a:pt x="10378" y="1157233"/>
                  <a:pt x="-2802" y="1176594"/>
                  <a:pt x="534" y="1196614"/>
                </a:cubicBezTo>
                <a:cubicBezTo>
                  <a:pt x="2823" y="1210347"/>
                  <a:pt x="20222" y="1235996"/>
                  <a:pt x="30066" y="1226151"/>
                </a:cubicBezTo>
                <a:cubicBezTo>
                  <a:pt x="40584" y="1215631"/>
                  <a:pt x="68629" y="1104285"/>
                  <a:pt x="74365" y="1078469"/>
                </a:cubicBezTo>
                <a:cubicBezTo>
                  <a:pt x="79809" y="1053965"/>
                  <a:pt x="84209" y="1029241"/>
                  <a:pt x="89131" y="1004627"/>
                </a:cubicBezTo>
                <a:cubicBezTo>
                  <a:pt x="94053" y="950477"/>
                  <a:pt x="97893" y="896218"/>
                  <a:pt x="103897" y="842177"/>
                </a:cubicBezTo>
                <a:cubicBezTo>
                  <a:pt x="108636" y="799520"/>
                  <a:pt x="125211" y="695402"/>
                  <a:pt x="133430" y="650190"/>
                </a:cubicBezTo>
                <a:cubicBezTo>
                  <a:pt x="137920" y="625494"/>
                  <a:pt x="144070" y="601109"/>
                  <a:pt x="148196" y="576349"/>
                </a:cubicBezTo>
                <a:cubicBezTo>
                  <a:pt x="153918" y="542013"/>
                  <a:pt x="156136" y="507104"/>
                  <a:pt x="162962" y="472971"/>
                </a:cubicBezTo>
                <a:cubicBezTo>
                  <a:pt x="166015" y="457706"/>
                  <a:pt x="173634" y="443685"/>
                  <a:pt x="177729" y="428666"/>
                </a:cubicBezTo>
                <a:cubicBezTo>
                  <a:pt x="188409" y="389502"/>
                  <a:pt x="200588" y="350562"/>
                  <a:pt x="207261" y="310520"/>
                </a:cubicBezTo>
                <a:cubicBezTo>
                  <a:pt x="236198" y="136874"/>
                  <a:pt x="207421" y="295031"/>
                  <a:pt x="236794" y="162838"/>
                </a:cubicBezTo>
                <a:cubicBezTo>
                  <a:pt x="274297" y="-5947"/>
                  <a:pt x="230306" y="174027"/>
                  <a:pt x="266326" y="29924"/>
                </a:cubicBezTo>
                <a:cubicBezTo>
                  <a:pt x="256482" y="20078"/>
                  <a:pt x="250446" y="3118"/>
                  <a:pt x="236794" y="387"/>
                </a:cubicBezTo>
                <a:cubicBezTo>
                  <a:pt x="213282" y="-4316"/>
                  <a:pt x="162548" y="35123"/>
                  <a:pt x="148196" y="44692"/>
                </a:cubicBezTo>
                <a:cubicBezTo>
                  <a:pt x="138352" y="59460"/>
                  <a:pt x="131213" y="76446"/>
                  <a:pt x="118664" y="88997"/>
                </a:cubicBezTo>
                <a:cubicBezTo>
                  <a:pt x="106115" y="101547"/>
                  <a:pt x="84209" y="133300"/>
                  <a:pt x="74365" y="118533"/>
                </a:cubicBezTo>
                <a:cubicBezTo>
                  <a:pt x="46370" y="76535"/>
                  <a:pt x="96615" y="37207"/>
                  <a:pt x="118664" y="15156"/>
                </a:cubicBezTo>
                <a:cubicBezTo>
                  <a:pt x="162963" y="25001"/>
                  <a:pt x="210972" y="24395"/>
                  <a:pt x="251560" y="44692"/>
                </a:cubicBezTo>
                <a:cubicBezTo>
                  <a:pt x="265483" y="51655"/>
                  <a:pt x="258767" y="75389"/>
                  <a:pt x="266326" y="88997"/>
                </a:cubicBezTo>
                <a:cubicBezTo>
                  <a:pt x="283563" y="120028"/>
                  <a:pt x="305703" y="148070"/>
                  <a:pt x="325391" y="177606"/>
                </a:cubicBezTo>
                <a:cubicBezTo>
                  <a:pt x="331496" y="186765"/>
                  <a:pt x="335235" y="197297"/>
                  <a:pt x="340157" y="20714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Freeform 14"/>
          <p:cNvSpPr/>
          <p:nvPr/>
        </p:nvSpPr>
        <p:spPr>
          <a:xfrm>
            <a:off x="1401202" y="3531665"/>
            <a:ext cx="749374" cy="692585"/>
          </a:xfrm>
          <a:custGeom>
            <a:avLst/>
            <a:gdLst>
              <a:gd name="connsiteX0" fmla="*/ 0 w 1374783"/>
              <a:gd name="connsiteY0" fmla="*/ 1270600 h 1270600"/>
              <a:gd name="connsiteX1" fmla="*/ 177195 w 1374783"/>
              <a:gd name="connsiteY1" fmla="*/ 1255831 h 1270600"/>
              <a:gd name="connsiteX2" fmla="*/ 221493 w 1374783"/>
              <a:gd name="connsiteY2" fmla="*/ 1226295 h 1270600"/>
              <a:gd name="connsiteX3" fmla="*/ 324857 w 1374783"/>
              <a:gd name="connsiteY3" fmla="*/ 1137686 h 1270600"/>
              <a:gd name="connsiteX4" fmla="*/ 354390 w 1374783"/>
              <a:gd name="connsiteY4" fmla="*/ 1093381 h 1270600"/>
              <a:gd name="connsiteX5" fmla="*/ 457753 w 1374783"/>
              <a:gd name="connsiteY5" fmla="*/ 1004771 h 1270600"/>
              <a:gd name="connsiteX6" fmla="*/ 575883 w 1374783"/>
              <a:gd name="connsiteY6" fmla="*/ 901394 h 1270600"/>
              <a:gd name="connsiteX7" fmla="*/ 634948 w 1374783"/>
              <a:gd name="connsiteY7" fmla="*/ 812784 h 1270600"/>
              <a:gd name="connsiteX8" fmla="*/ 664481 w 1374783"/>
              <a:gd name="connsiteY8" fmla="*/ 783248 h 1270600"/>
              <a:gd name="connsiteX9" fmla="*/ 694013 w 1374783"/>
              <a:gd name="connsiteY9" fmla="*/ 738943 h 1270600"/>
              <a:gd name="connsiteX10" fmla="*/ 767845 w 1374783"/>
              <a:gd name="connsiteY10" fmla="*/ 665102 h 1270600"/>
              <a:gd name="connsiteX11" fmla="*/ 797377 w 1374783"/>
              <a:gd name="connsiteY11" fmla="*/ 635565 h 1270600"/>
              <a:gd name="connsiteX12" fmla="*/ 856442 w 1374783"/>
              <a:gd name="connsiteY12" fmla="*/ 546956 h 1270600"/>
              <a:gd name="connsiteX13" fmla="*/ 885975 w 1374783"/>
              <a:gd name="connsiteY13" fmla="*/ 502651 h 1270600"/>
              <a:gd name="connsiteX14" fmla="*/ 930273 w 1374783"/>
              <a:gd name="connsiteY14" fmla="*/ 473115 h 1270600"/>
              <a:gd name="connsiteX15" fmla="*/ 1033637 w 1374783"/>
              <a:gd name="connsiteY15" fmla="*/ 325433 h 1270600"/>
              <a:gd name="connsiteX16" fmla="*/ 1077936 w 1374783"/>
              <a:gd name="connsiteY16" fmla="*/ 295896 h 1270600"/>
              <a:gd name="connsiteX17" fmla="*/ 1151767 w 1374783"/>
              <a:gd name="connsiteY17" fmla="*/ 281128 h 1270600"/>
              <a:gd name="connsiteX18" fmla="*/ 1181300 w 1374783"/>
              <a:gd name="connsiteY18" fmla="*/ 251591 h 1270600"/>
              <a:gd name="connsiteX19" fmla="*/ 1269897 w 1374783"/>
              <a:gd name="connsiteY19" fmla="*/ 222055 h 1270600"/>
              <a:gd name="connsiteX20" fmla="*/ 1299430 w 1374783"/>
              <a:gd name="connsiteY20" fmla="*/ 192518 h 1270600"/>
              <a:gd name="connsiteX21" fmla="*/ 1343728 w 1374783"/>
              <a:gd name="connsiteY21" fmla="*/ 162982 h 1270600"/>
              <a:gd name="connsiteX22" fmla="*/ 1314196 w 1374783"/>
              <a:gd name="connsiteY22" fmla="*/ 118677 h 1270600"/>
              <a:gd name="connsiteX23" fmla="*/ 1225598 w 1374783"/>
              <a:gd name="connsiteY23" fmla="*/ 103909 h 1270600"/>
              <a:gd name="connsiteX24" fmla="*/ 1166533 w 1374783"/>
              <a:gd name="connsiteY24" fmla="*/ 89141 h 1270600"/>
              <a:gd name="connsiteX25" fmla="*/ 1107468 w 1374783"/>
              <a:gd name="connsiteY25" fmla="*/ 30068 h 1270600"/>
              <a:gd name="connsiteX26" fmla="*/ 1077936 w 1374783"/>
              <a:gd name="connsiteY26" fmla="*/ 531 h 1270600"/>
              <a:gd name="connsiteX27" fmla="*/ 1166533 w 1374783"/>
              <a:gd name="connsiteY27" fmla="*/ 30068 h 1270600"/>
              <a:gd name="connsiteX28" fmla="*/ 1284663 w 1374783"/>
              <a:gd name="connsiteY28" fmla="*/ 118677 h 1270600"/>
              <a:gd name="connsiteX29" fmla="*/ 1328962 w 1374783"/>
              <a:gd name="connsiteY29" fmla="*/ 133445 h 1270600"/>
              <a:gd name="connsiteX30" fmla="*/ 1358495 w 1374783"/>
              <a:gd name="connsiteY30" fmla="*/ 458347 h 12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74783" h="1270600">
                <a:moveTo>
                  <a:pt x="0" y="1270600"/>
                </a:moveTo>
                <a:cubicBezTo>
                  <a:pt x="59065" y="1265677"/>
                  <a:pt x="119076" y="1267456"/>
                  <a:pt x="177195" y="1255831"/>
                </a:cubicBezTo>
                <a:cubicBezTo>
                  <a:pt x="194598" y="1252350"/>
                  <a:pt x="207052" y="1236611"/>
                  <a:pt x="221493" y="1226295"/>
                </a:cubicBezTo>
                <a:cubicBezTo>
                  <a:pt x="261749" y="1197537"/>
                  <a:pt x="293292" y="1175569"/>
                  <a:pt x="324857" y="1137686"/>
                </a:cubicBezTo>
                <a:cubicBezTo>
                  <a:pt x="336219" y="1124050"/>
                  <a:pt x="343029" y="1107017"/>
                  <a:pt x="354390" y="1093381"/>
                </a:cubicBezTo>
                <a:cubicBezTo>
                  <a:pt x="405130" y="1032485"/>
                  <a:pt x="394898" y="1060649"/>
                  <a:pt x="457753" y="1004771"/>
                </a:cubicBezTo>
                <a:cubicBezTo>
                  <a:pt x="587321" y="889584"/>
                  <a:pt x="480605" y="964922"/>
                  <a:pt x="575883" y="901394"/>
                </a:cubicBezTo>
                <a:cubicBezTo>
                  <a:pt x="595571" y="871857"/>
                  <a:pt x="609849" y="837886"/>
                  <a:pt x="634948" y="812784"/>
                </a:cubicBezTo>
                <a:cubicBezTo>
                  <a:pt x="644792" y="802939"/>
                  <a:pt x="655784" y="794120"/>
                  <a:pt x="664481" y="783248"/>
                </a:cubicBezTo>
                <a:cubicBezTo>
                  <a:pt x="675567" y="769388"/>
                  <a:pt x="682326" y="752301"/>
                  <a:pt x="694013" y="738943"/>
                </a:cubicBezTo>
                <a:cubicBezTo>
                  <a:pt x="716932" y="712747"/>
                  <a:pt x="743235" y="689716"/>
                  <a:pt x="767845" y="665102"/>
                </a:cubicBezTo>
                <a:cubicBezTo>
                  <a:pt x="777689" y="655256"/>
                  <a:pt x="791151" y="648018"/>
                  <a:pt x="797377" y="635565"/>
                </a:cubicBezTo>
                <a:cubicBezTo>
                  <a:pt x="856905" y="516496"/>
                  <a:pt x="796312" y="622129"/>
                  <a:pt x="856442" y="546956"/>
                </a:cubicBezTo>
                <a:cubicBezTo>
                  <a:pt x="867529" y="533096"/>
                  <a:pt x="873426" y="515202"/>
                  <a:pt x="885975" y="502651"/>
                </a:cubicBezTo>
                <a:cubicBezTo>
                  <a:pt x="898523" y="490101"/>
                  <a:pt x="915507" y="482960"/>
                  <a:pt x="930273" y="473115"/>
                </a:cubicBezTo>
                <a:cubicBezTo>
                  <a:pt x="939925" y="458635"/>
                  <a:pt x="1011768" y="347305"/>
                  <a:pt x="1033637" y="325433"/>
                </a:cubicBezTo>
                <a:cubicBezTo>
                  <a:pt x="1046186" y="312883"/>
                  <a:pt x="1061319" y="302128"/>
                  <a:pt x="1077936" y="295896"/>
                </a:cubicBezTo>
                <a:cubicBezTo>
                  <a:pt x="1101435" y="287082"/>
                  <a:pt x="1127157" y="286051"/>
                  <a:pt x="1151767" y="281128"/>
                </a:cubicBezTo>
                <a:cubicBezTo>
                  <a:pt x="1161611" y="271282"/>
                  <a:pt x="1168847" y="257818"/>
                  <a:pt x="1181300" y="251591"/>
                </a:cubicBezTo>
                <a:cubicBezTo>
                  <a:pt x="1209143" y="237668"/>
                  <a:pt x="1269897" y="222055"/>
                  <a:pt x="1269897" y="222055"/>
                </a:cubicBezTo>
                <a:cubicBezTo>
                  <a:pt x="1279741" y="212209"/>
                  <a:pt x="1288559" y="201216"/>
                  <a:pt x="1299430" y="192518"/>
                </a:cubicBezTo>
                <a:cubicBezTo>
                  <a:pt x="1313288" y="181430"/>
                  <a:pt x="1340248" y="180385"/>
                  <a:pt x="1343728" y="162982"/>
                </a:cubicBezTo>
                <a:cubicBezTo>
                  <a:pt x="1347208" y="145578"/>
                  <a:pt x="1330070" y="126615"/>
                  <a:pt x="1314196" y="118677"/>
                </a:cubicBezTo>
                <a:cubicBezTo>
                  <a:pt x="1287417" y="105286"/>
                  <a:pt x="1254957" y="109781"/>
                  <a:pt x="1225598" y="103909"/>
                </a:cubicBezTo>
                <a:cubicBezTo>
                  <a:pt x="1205698" y="99928"/>
                  <a:pt x="1186221" y="94064"/>
                  <a:pt x="1166533" y="89141"/>
                </a:cubicBezTo>
                <a:lnTo>
                  <a:pt x="1107468" y="30068"/>
                </a:lnTo>
                <a:cubicBezTo>
                  <a:pt x="1097624" y="20222"/>
                  <a:pt x="1064728" y="-3872"/>
                  <a:pt x="1077936" y="531"/>
                </a:cubicBezTo>
                <a:lnTo>
                  <a:pt x="1166533" y="30068"/>
                </a:lnTo>
                <a:cubicBezTo>
                  <a:pt x="1201514" y="65053"/>
                  <a:pt x="1234576" y="101980"/>
                  <a:pt x="1284663" y="118677"/>
                </a:cubicBezTo>
                <a:lnTo>
                  <a:pt x="1328962" y="133445"/>
                </a:lnTo>
                <a:cubicBezTo>
                  <a:pt x="1410373" y="255577"/>
                  <a:pt x="1358495" y="160001"/>
                  <a:pt x="1358495" y="458347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Freeform 15"/>
          <p:cNvSpPr/>
          <p:nvPr/>
        </p:nvSpPr>
        <p:spPr>
          <a:xfrm>
            <a:off x="1401202" y="2596100"/>
            <a:ext cx="676105" cy="394725"/>
          </a:xfrm>
          <a:custGeom>
            <a:avLst/>
            <a:gdLst>
              <a:gd name="connsiteX0" fmla="*/ 0 w 1240365"/>
              <a:gd name="connsiteY0" fmla="*/ 477 h 724152"/>
              <a:gd name="connsiteX1" fmla="*/ 73832 w 1240365"/>
              <a:gd name="connsiteY1" fmla="*/ 59550 h 724152"/>
              <a:gd name="connsiteX2" fmla="*/ 44299 w 1240365"/>
              <a:gd name="connsiteY2" fmla="*/ 477 h 724152"/>
              <a:gd name="connsiteX3" fmla="*/ 29533 w 1240365"/>
              <a:gd name="connsiteY3" fmla="*/ 44782 h 724152"/>
              <a:gd name="connsiteX4" fmla="*/ 73832 w 1240365"/>
              <a:gd name="connsiteY4" fmla="*/ 59550 h 724152"/>
              <a:gd name="connsiteX5" fmla="*/ 177195 w 1240365"/>
              <a:gd name="connsiteY5" fmla="*/ 89086 h 724152"/>
              <a:gd name="connsiteX6" fmla="*/ 221494 w 1240365"/>
              <a:gd name="connsiteY6" fmla="*/ 118623 h 724152"/>
              <a:gd name="connsiteX7" fmla="*/ 280559 w 1240365"/>
              <a:gd name="connsiteY7" fmla="*/ 162927 h 724152"/>
              <a:gd name="connsiteX8" fmla="*/ 324858 w 1240365"/>
              <a:gd name="connsiteY8" fmla="*/ 192464 h 724152"/>
              <a:gd name="connsiteX9" fmla="*/ 383923 w 1240365"/>
              <a:gd name="connsiteY9" fmla="*/ 236769 h 724152"/>
              <a:gd name="connsiteX10" fmla="*/ 502053 w 1240365"/>
              <a:gd name="connsiteY10" fmla="*/ 295842 h 724152"/>
              <a:gd name="connsiteX11" fmla="*/ 561118 w 1240365"/>
              <a:gd name="connsiteY11" fmla="*/ 340146 h 724152"/>
              <a:gd name="connsiteX12" fmla="*/ 605417 w 1240365"/>
              <a:gd name="connsiteY12" fmla="*/ 354915 h 724152"/>
              <a:gd name="connsiteX13" fmla="*/ 664482 w 1240365"/>
              <a:gd name="connsiteY13" fmla="*/ 384451 h 724152"/>
              <a:gd name="connsiteX14" fmla="*/ 797378 w 1240365"/>
              <a:gd name="connsiteY14" fmla="*/ 487829 h 724152"/>
              <a:gd name="connsiteX15" fmla="*/ 915508 w 1240365"/>
              <a:gd name="connsiteY15" fmla="*/ 532133 h 724152"/>
              <a:gd name="connsiteX16" fmla="*/ 959807 w 1240365"/>
              <a:gd name="connsiteY16" fmla="*/ 561670 h 724152"/>
              <a:gd name="connsiteX17" fmla="*/ 1033638 w 1240365"/>
              <a:gd name="connsiteY17" fmla="*/ 605975 h 724152"/>
              <a:gd name="connsiteX18" fmla="*/ 1077937 w 1240365"/>
              <a:gd name="connsiteY18" fmla="*/ 635511 h 724152"/>
              <a:gd name="connsiteX19" fmla="*/ 1122235 w 1240365"/>
              <a:gd name="connsiteY19" fmla="*/ 650279 h 724152"/>
              <a:gd name="connsiteX20" fmla="*/ 1225599 w 1240365"/>
              <a:gd name="connsiteY20" fmla="*/ 694584 h 724152"/>
              <a:gd name="connsiteX21" fmla="*/ 1240365 w 1240365"/>
              <a:gd name="connsiteY21" fmla="*/ 650279 h 724152"/>
              <a:gd name="connsiteX22" fmla="*/ 1225599 w 1240365"/>
              <a:gd name="connsiteY22" fmla="*/ 591206 h 724152"/>
              <a:gd name="connsiteX23" fmla="*/ 1196067 w 1240365"/>
              <a:gd name="connsiteY23" fmla="*/ 517365 h 724152"/>
              <a:gd name="connsiteX24" fmla="*/ 1181300 w 1240365"/>
              <a:gd name="connsiteY24" fmla="*/ 428756 h 724152"/>
              <a:gd name="connsiteX25" fmla="*/ 1196067 w 1240365"/>
              <a:gd name="connsiteY25" fmla="*/ 576438 h 724152"/>
              <a:gd name="connsiteX26" fmla="*/ 945040 w 1240365"/>
              <a:gd name="connsiteY26" fmla="*/ 694584 h 724152"/>
              <a:gd name="connsiteX27" fmla="*/ 871209 w 1240365"/>
              <a:gd name="connsiteY27" fmla="*/ 724120 h 72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40365" h="724152">
                <a:moveTo>
                  <a:pt x="0" y="477"/>
                </a:moveTo>
                <a:cubicBezTo>
                  <a:pt x="24611" y="20168"/>
                  <a:pt x="42313" y="59550"/>
                  <a:pt x="73832" y="59550"/>
                </a:cubicBezTo>
                <a:cubicBezTo>
                  <a:pt x="95847" y="59550"/>
                  <a:pt x="65184" y="7439"/>
                  <a:pt x="44299" y="477"/>
                </a:cubicBezTo>
                <a:cubicBezTo>
                  <a:pt x="29531" y="-4446"/>
                  <a:pt x="34455" y="30014"/>
                  <a:pt x="29533" y="44782"/>
                </a:cubicBezTo>
                <a:cubicBezTo>
                  <a:pt x="44299" y="49705"/>
                  <a:pt x="58923" y="55077"/>
                  <a:pt x="73832" y="59550"/>
                </a:cubicBezTo>
                <a:cubicBezTo>
                  <a:pt x="108154" y="69848"/>
                  <a:pt x="143925" y="75776"/>
                  <a:pt x="177195" y="89086"/>
                </a:cubicBezTo>
                <a:cubicBezTo>
                  <a:pt x="193673" y="95678"/>
                  <a:pt x="207053" y="108306"/>
                  <a:pt x="221494" y="118623"/>
                </a:cubicBezTo>
                <a:cubicBezTo>
                  <a:pt x="241520" y="132929"/>
                  <a:pt x="260533" y="148621"/>
                  <a:pt x="280559" y="162927"/>
                </a:cubicBezTo>
                <a:cubicBezTo>
                  <a:pt x="295000" y="173244"/>
                  <a:pt x="310417" y="182147"/>
                  <a:pt x="324858" y="192464"/>
                </a:cubicBezTo>
                <a:cubicBezTo>
                  <a:pt x="344884" y="206771"/>
                  <a:pt x="362665" y="224367"/>
                  <a:pt x="383923" y="236769"/>
                </a:cubicBezTo>
                <a:cubicBezTo>
                  <a:pt x="421950" y="258955"/>
                  <a:pt x="466834" y="269425"/>
                  <a:pt x="502053" y="295842"/>
                </a:cubicBezTo>
                <a:cubicBezTo>
                  <a:pt x="521741" y="310610"/>
                  <a:pt x="539750" y="327934"/>
                  <a:pt x="561118" y="340146"/>
                </a:cubicBezTo>
                <a:cubicBezTo>
                  <a:pt x="574632" y="347869"/>
                  <a:pt x="591110" y="348783"/>
                  <a:pt x="605417" y="354915"/>
                </a:cubicBezTo>
                <a:cubicBezTo>
                  <a:pt x="625649" y="363587"/>
                  <a:pt x="644794" y="374606"/>
                  <a:pt x="664482" y="384451"/>
                </a:cubicBezTo>
                <a:cubicBezTo>
                  <a:pt x="702703" y="422678"/>
                  <a:pt x="744389" y="470164"/>
                  <a:pt x="797378" y="487829"/>
                </a:cubicBezTo>
                <a:cubicBezTo>
                  <a:pt x="835718" y="500610"/>
                  <a:pt x="880195" y="514474"/>
                  <a:pt x="915508" y="532133"/>
                </a:cubicBezTo>
                <a:cubicBezTo>
                  <a:pt x="931382" y="540071"/>
                  <a:pt x="944758" y="552263"/>
                  <a:pt x="959807" y="561670"/>
                </a:cubicBezTo>
                <a:cubicBezTo>
                  <a:pt x="984145" y="576883"/>
                  <a:pt x="1009300" y="590762"/>
                  <a:pt x="1033638" y="605975"/>
                </a:cubicBezTo>
                <a:cubicBezTo>
                  <a:pt x="1048687" y="615382"/>
                  <a:pt x="1062064" y="627573"/>
                  <a:pt x="1077937" y="635511"/>
                </a:cubicBezTo>
                <a:cubicBezTo>
                  <a:pt x="1091858" y="642473"/>
                  <a:pt x="1107469" y="645356"/>
                  <a:pt x="1122235" y="650279"/>
                </a:cubicBezTo>
                <a:cubicBezTo>
                  <a:pt x="1142768" y="663970"/>
                  <a:pt x="1195801" y="706505"/>
                  <a:pt x="1225599" y="694584"/>
                </a:cubicBezTo>
                <a:cubicBezTo>
                  <a:pt x="1240052" y="688802"/>
                  <a:pt x="1235443" y="665047"/>
                  <a:pt x="1240365" y="650279"/>
                </a:cubicBezTo>
                <a:cubicBezTo>
                  <a:pt x="1235443" y="630588"/>
                  <a:pt x="1232017" y="610462"/>
                  <a:pt x="1225599" y="591206"/>
                </a:cubicBezTo>
                <a:cubicBezTo>
                  <a:pt x="1217217" y="566057"/>
                  <a:pt x="1203041" y="542940"/>
                  <a:pt x="1196067" y="517365"/>
                </a:cubicBezTo>
                <a:cubicBezTo>
                  <a:pt x="1188189" y="488476"/>
                  <a:pt x="1181300" y="398812"/>
                  <a:pt x="1181300" y="428756"/>
                </a:cubicBezTo>
                <a:cubicBezTo>
                  <a:pt x="1181300" y="478229"/>
                  <a:pt x="1191145" y="527211"/>
                  <a:pt x="1196067" y="576438"/>
                </a:cubicBezTo>
                <a:cubicBezTo>
                  <a:pt x="1168615" y="768621"/>
                  <a:pt x="1219503" y="653410"/>
                  <a:pt x="945040" y="694584"/>
                </a:cubicBezTo>
                <a:cubicBezTo>
                  <a:pt x="733482" y="726321"/>
                  <a:pt x="941100" y="724120"/>
                  <a:pt x="871209" y="724120"/>
                </a:cubicBezTo>
              </a:path>
            </a:pathLst>
          </a:custGeom>
          <a:ln w="2540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Freeform 16"/>
          <p:cNvSpPr/>
          <p:nvPr/>
        </p:nvSpPr>
        <p:spPr>
          <a:xfrm>
            <a:off x="3095839" y="1933660"/>
            <a:ext cx="526404" cy="859803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660066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Some Inputs are More Important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2" name="Oval 1"/>
          <p:cNvSpPr/>
          <p:nvPr/>
        </p:nvSpPr>
        <p:spPr>
          <a:xfrm>
            <a:off x="2337746" y="3069896"/>
            <a:ext cx="758093" cy="758093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 rot="16766304">
            <a:off x="3485916" y="3620699"/>
            <a:ext cx="1089525" cy="1781500"/>
          </a:xfrm>
          <a:custGeom>
            <a:avLst/>
            <a:gdLst>
              <a:gd name="connsiteX0" fmla="*/ 518571 w 518571"/>
              <a:gd name="connsiteY0" fmla="*/ 0 h 665345"/>
              <a:gd name="connsiteX1" fmla="*/ 459506 w 518571"/>
              <a:gd name="connsiteY1" fmla="*/ 88609 h 665345"/>
              <a:gd name="connsiteX2" fmla="*/ 370909 w 518571"/>
              <a:gd name="connsiteY2" fmla="*/ 191987 h 665345"/>
              <a:gd name="connsiteX3" fmla="*/ 311844 w 518571"/>
              <a:gd name="connsiteY3" fmla="*/ 310133 h 665345"/>
              <a:gd name="connsiteX4" fmla="*/ 282311 w 518571"/>
              <a:gd name="connsiteY4" fmla="*/ 369206 h 665345"/>
              <a:gd name="connsiteX5" fmla="*/ 252779 w 518571"/>
              <a:gd name="connsiteY5" fmla="*/ 457815 h 665345"/>
              <a:gd name="connsiteX6" fmla="*/ 238013 w 518571"/>
              <a:gd name="connsiteY6" fmla="*/ 516888 h 665345"/>
              <a:gd name="connsiteX7" fmla="*/ 208480 w 518571"/>
              <a:gd name="connsiteY7" fmla="*/ 561193 h 665345"/>
              <a:gd name="connsiteX8" fmla="*/ 193714 w 518571"/>
              <a:gd name="connsiteY8" fmla="*/ 635034 h 665345"/>
              <a:gd name="connsiteX9" fmla="*/ 164181 w 518571"/>
              <a:gd name="connsiteY9" fmla="*/ 664570 h 665345"/>
              <a:gd name="connsiteX10" fmla="*/ 119883 w 518571"/>
              <a:gd name="connsiteY10" fmla="*/ 605497 h 665345"/>
              <a:gd name="connsiteX11" fmla="*/ 46051 w 518571"/>
              <a:gd name="connsiteY11" fmla="*/ 516888 h 665345"/>
              <a:gd name="connsiteX12" fmla="*/ 16519 w 518571"/>
              <a:gd name="connsiteY12" fmla="*/ 457815 h 665345"/>
              <a:gd name="connsiteX13" fmla="*/ 1753 w 518571"/>
              <a:gd name="connsiteY13" fmla="*/ 413510 h 665345"/>
              <a:gd name="connsiteX14" fmla="*/ 31285 w 518571"/>
              <a:gd name="connsiteY14" fmla="*/ 487352 h 665345"/>
              <a:gd name="connsiteX15" fmla="*/ 75584 w 518571"/>
              <a:gd name="connsiteY15" fmla="*/ 575961 h 665345"/>
              <a:gd name="connsiteX16" fmla="*/ 119883 w 518571"/>
              <a:gd name="connsiteY16" fmla="*/ 605497 h 665345"/>
              <a:gd name="connsiteX17" fmla="*/ 178948 w 518571"/>
              <a:gd name="connsiteY17" fmla="*/ 664570 h 665345"/>
              <a:gd name="connsiteX18" fmla="*/ 267545 w 518571"/>
              <a:gd name="connsiteY18" fmla="*/ 605497 h 665345"/>
              <a:gd name="connsiteX19" fmla="*/ 356143 w 518571"/>
              <a:gd name="connsiteY19" fmla="*/ 561193 h 665345"/>
              <a:gd name="connsiteX20" fmla="*/ 444740 w 518571"/>
              <a:gd name="connsiteY20" fmla="*/ 561193 h 665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8571" h="665345">
                <a:moveTo>
                  <a:pt x="518571" y="0"/>
                </a:moveTo>
                <a:cubicBezTo>
                  <a:pt x="498883" y="29536"/>
                  <a:pt x="480802" y="60210"/>
                  <a:pt x="459506" y="88609"/>
                </a:cubicBezTo>
                <a:cubicBezTo>
                  <a:pt x="386956" y="185356"/>
                  <a:pt x="485606" y="5580"/>
                  <a:pt x="370909" y="191987"/>
                </a:cubicBezTo>
                <a:cubicBezTo>
                  <a:pt x="347836" y="229486"/>
                  <a:pt x="331532" y="270751"/>
                  <a:pt x="311844" y="310133"/>
                </a:cubicBezTo>
                <a:cubicBezTo>
                  <a:pt x="302000" y="329824"/>
                  <a:pt x="289272" y="348321"/>
                  <a:pt x="282311" y="369206"/>
                </a:cubicBezTo>
                <a:cubicBezTo>
                  <a:pt x="272467" y="398742"/>
                  <a:pt x="260329" y="427611"/>
                  <a:pt x="252779" y="457815"/>
                </a:cubicBezTo>
                <a:cubicBezTo>
                  <a:pt x="247857" y="477506"/>
                  <a:pt x="246007" y="498232"/>
                  <a:pt x="238013" y="516888"/>
                </a:cubicBezTo>
                <a:cubicBezTo>
                  <a:pt x="231022" y="533202"/>
                  <a:pt x="218324" y="546425"/>
                  <a:pt x="208480" y="561193"/>
                </a:cubicBezTo>
                <a:cubicBezTo>
                  <a:pt x="203558" y="585807"/>
                  <a:pt x="203601" y="611962"/>
                  <a:pt x="193714" y="635034"/>
                </a:cubicBezTo>
                <a:cubicBezTo>
                  <a:pt x="188230" y="647831"/>
                  <a:pt x="177108" y="669741"/>
                  <a:pt x="164181" y="664570"/>
                </a:cubicBezTo>
                <a:cubicBezTo>
                  <a:pt x="141329" y="655428"/>
                  <a:pt x="135638" y="624406"/>
                  <a:pt x="119883" y="605497"/>
                </a:cubicBezTo>
                <a:cubicBezTo>
                  <a:pt x="69332" y="544828"/>
                  <a:pt x="105093" y="611368"/>
                  <a:pt x="46051" y="516888"/>
                </a:cubicBezTo>
                <a:cubicBezTo>
                  <a:pt x="34384" y="498219"/>
                  <a:pt x="25190" y="478050"/>
                  <a:pt x="16519" y="457815"/>
                </a:cubicBezTo>
                <a:cubicBezTo>
                  <a:pt x="10388" y="443506"/>
                  <a:pt x="-5208" y="399586"/>
                  <a:pt x="1753" y="413510"/>
                </a:cubicBezTo>
                <a:cubicBezTo>
                  <a:pt x="13607" y="437222"/>
                  <a:pt x="21978" y="462530"/>
                  <a:pt x="31285" y="487352"/>
                </a:cubicBezTo>
                <a:cubicBezTo>
                  <a:pt x="45696" y="525787"/>
                  <a:pt x="44220" y="544594"/>
                  <a:pt x="75584" y="575961"/>
                </a:cubicBezTo>
                <a:cubicBezTo>
                  <a:pt x="88133" y="588511"/>
                  <a:pt x="106409" y="593946"/>
                  <a:pt x="119883" y="605497"/>
                </a:cubicBezTo>
                <a:cubicBezTo>
                  <a:pt x="141024" y="623620"/>
                  <a:pt x="178948" y="664570"/>
                  <a:pt x="178948" y="664570"/>
                </a:cubicBezTo>
                <a:cubicBezTo>
                  <a:pt x="262921" y="580586"/>
                  <a:pt x="182066" y="648242"/>
                  <a:pt x="267545" y="605497"/>
                </a:cubicBezTo>
                <a:cubicBezTo>
                  <a:pt x="309497" y="584518"/>
                  <a:pt x="308424" y="566496"/>
                  <a:pt x="356143" y="561193"/>
                </a:cubicBezTo>
                <a:cubicBezTo>
                  <a:pt x="385495" y="557931"/>
                  <a:pt x="415208" y="561193"/>
                  <a:pt x="444740" y="561193"/>
                </a:cubicBezTo>
              </a:path>
            </a:pathLst>
          </a:cu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74416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5386" y="1494494"/>
            <a:ext cx="3217191" cy="1790904"/>
            <a:chOff x="145290" y="1664708"/>
            <a:chExt cx="8234031" cy="458361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0" y="1664708"/>
              <a:ext cx="8234031" cy="4583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Freeform 13"/>
            <p:cNvSpPr/>
            <p:nvPr/>
          </p:nvSpPr>
          <p:spPr>
            <a:xfrm>
              <a:off x="2488938" y="4224250"/>
              <a:ext cx="185415" cy="669554"/>
            </a:xfrm>
            <a:custGeom>
              <a:avLst/>
              <a:gdLst>
                <a:gd name="connsiteX0" fmla="*/ 44832 w 340157"/>
                <a:gd name="connsiteY0" fmla="*/ 1196614 h 1228347"/>
                <a:gd name="connsiteX1" fmla="*/ 118664 w 340157"/>
                <a:gd name="connsiteY1" fmla="*/ 1152310 h 1228347"/>
                <a:gd name="connsiteX2" fmla="*/ 133430 w 340157"/>
                <a:gd name="connsiteY2" fmla="*/ 1108005 h 1228347"/>
                <a:gd name="connsiteX3" fmla="*/ 15300 w 340157"/>
                <a:gd name="connsiteY3" fmla="*/ 1137542 h 1228347"/>
                <a:gd name="connsiteX4" fmla="*/ 534 w 340157"/>
                <a:gd name="connsiteY4" fmla="*/ 1196614 h 1228347"/>
                <a:gd name="connsiteX5" fmla="*/ 30066 w 340157"/>
                <a:gd name="connsiteY5" fmla="*/ 1226151 h 1228347"/>
                <a:gd name="connsiteX6" fmla="*/ 74365 w 340157"/>
                <a:gd name="connsiteY6" fmla="*/ 1078469 h 1228347"/>
                <a:gd name="connsiteX7" fmla="*/ 89131 w 340157"/>
                <a:gd name="connsiteY7" fmla="*/ 1004627 h 1228347"/>
                <a:gd name="connsiteX8" fmla="*/ 103897 w 340157"/>
                <a:gd name="connsiteY8" fmla="*/ 842177 h 1228347"/>
                <a:gd name="connsiteX9" fmla="*/ 133430 w 340157"/>
                <a:gd name="connsiteY9" fmla="*/ 650190 h 1228347"/>
                <a:gd name="connsiteX10" fmla="*/ 148196 w 340157"/>
                <a:gd name="connsiteY10" fmla="*/ 576349 h 1228347"/>
                <a:gd name="connsiteX11" fmla="*/ 162962 w 340157"/>
                <a:gd name="connsiteY11" fmla="*/ 472971 h 1228347"/>
                <a:gd name="connsiteX12" fmla="*/ 177729 w 340157"/>
                <a:gd name="connsiteY12" fmla="*/ 428666 h 1228347"/>
                <a:gd name="connsiteX13" fmla="*/ 207261 w 340157"/>
                <a:gd name="connsiteY13" fmla="*/ 310520 h 1228347"/>
                <a:gd name="connsiteX14" fmla="*/ 236794 w 340157"/>
                <a:gd name="connsiteY14" fmla="*/ 162838 h 1228347"/>
                <a:gd name="connsiteX15" fmla="*/ 266326 w 340157"/>
                <a:gd name="connsiteY15" fmla="*/ 29924 h 1228347"/>
                <a:gd name="connsiteX16" fmla="*/ 236794 w 340157"/>
                <a:gd name="connsiteY16" fmla="*/ 387 h 1228347"/>
                <a:gd name="connsiteX17" fmla="*/ 148196 w 340157"/>
                <a:gd name="connsiteY17" fmla="*/ 44692 h 1228347"/>
                <a:gd name="connsiteX18" fmla="*/ 118664 w 340157"/>
                <a:gd name="connsiteY18" fmla="*/ 88997 h 1228347"/>
                <a:gd name="connsiteX19" fmla="*/ 74365 w 340157"/>
                <a:gd name="connsiteY19" fmla="*/ 118533 h 1228347"/>
                <a:gd name="connsiteX20" fmla="*/ 118664 w 340157"/>
                <a:gd name="connsiteY20" fmla="*/ 15156 h 1228347"/>
                <a:gd name="connsiteX21" fmla="*/ 251560 w 340157"/>
                <a:gd name="connsiteY21" fmla="*/ 44692 h 1228347"/>
                <a:gd name="connsiteX22" fmla="*/ 266326 w 340157"/>
                <a:gd name="connsiteY22" fmla="*/ 88997 h 1228347"/>
                <a:gd name="connsiteX23" fmla="*/ 325391 w 340157"/>
                <a:gd name="connsiteY23" fmla="*/ 177606 h 1228347"/>
                <a:gd name="connsiteX24" fmla="*/ 340157 w 340157"/>
                <a:gd name="connsiteY24" fmla="*/ 207143 h 122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0157" h="1228347">
                  <a:moveTo>
                    <a:pt x="44832" y="1196614"/>
                  </a:moveTo>
                  <a:cubicBezTo>
                    <a:pt x="69443" y="1181846"/>
                    <a:pt x="98370" y="1172606"/>
                    <a:pt x="118664" y="1152310"/>
                  </a:cubicBezTo>
                  <a:cubicBezTo>
                    <a:pt x="129671" y="1141302"/>
                    <a:pt x="148840" y="1110207"/>
                    <a:pt x="133430" y="1108005"/>
                  </a:cubicBezTo>
                  <a:cubicBezTo>
                    <a:pt x="93249" y="1102264"/>
                    <a:pt x="54677" y="1127696"/>
                    <a:pt x="15300" y="1137542"/>
                  </a:cubicBezTo>
                  <a:cubicBezTo>
                    <a:pt x="10378" y="1157233"/>
                    <a:pt x="-2802" y="1176594"/>
                    <a:pt x="534" y="1196614"/>
                  </a:cubicBezTo>
                  <a:cubicBezTo>
                    <a:pt x="2823" y="1210347"/>
                    <a:pt x="20222" y="1235996"/>
                    <a:pt x="30066" y="1226151"/>
                  </a:cubicBezTo>
                  <a:cubicBezTo>
                    <a:pt x="40584" y="1215631"/>
                    <a:pt x="68629" y="1104285"/>
                    <a:pt x="74365" y="1078469"/>
                  </a:cubicBezTo>
                  <a:cubicBezTo>
                    <a:pt x="79809" y="1053965"/>
                    <a:pt x="84209" y="1029241"/>
                    <a:pt x="89131" y="1004627"/>
                  </a:cubicBezTo>
                  <a:cubicBezTo>
                    <a:pt x="94053" y="950477"/>
                    <a:pt x="97893" y="896218"/>
                    <a:pt x="103897" y="842177"/>
                  </a:cubicBezTo>
                  <a:cubicBezTo>
                    <a:pt x="108636" y="799520"/>
                    <a:pt x="125211" y="695402"/>
                    <a:pt x="133430" y="650190"/>
                  </a:cubicBezTo>
                  <a:cubicBezTo>
                    <a:pt x="137920" y="625494"/>
                    <a:pt x="144070" y="601109"/>
                    <a:pt x="148196" y="576349"/>
                  </a:cubicBezTo>
                  <a:cubicBezTo>
                    <a:pt x="153918" y="542013"/>
                    <a:pt x="156136" y="507104"/>
                    <a:pt x="162962" y="472971"/>
                  </a:cubicBezTo>
                  <a:cubicBezTo>
                    <a:pt x="166015" y="457706"/>
                    <a:pt x="173634" y="443685"/>
                    <a:pt x="177729" y="428666"/>
                  </a:cubicBezTo>
                  <a:cubicBezTo>
                    <a:pt x="188409" y="389502"/>
                    <a:pt x="200588" y="350562"/>
                    <a:pt x="207261" y="310520"/>
                  </a:cubicBezTo>
                  <a:cubicBezTo>
                    <a:pt x="236198" y="136874"/>
                    <a:pt x="207421" y="295031"/>
                    <a:pt x="236794" y="162838"/>
                  </a:cubicBezTo>
                  <a:cubicBezTo>
                    <a:pt x="274297" y="-5947"/>
                    <a:pt x="230306" y="174027"/>
                    <a:pt x="266326" y="29924"/>
                  </a:cubicBezTo>
                  <a:cubicBezTo>
                    <a:pt x="256482" y="20078"/>
                    <a:pt x="250446" y="3118"/>
                    <a:pt x="236794" y="387"/>
                  </a:cubicBezTo>
                  <a:cubicBezTo>
                    <a:pt x="213282" y="-4316"/>
                    <a:pt x="162548" y="35123"/>
                    <a:pt x="148196" y="44692"/>
                  </a:cubicBezTo>
                  <a:cubicBezTo>
                    <a:pt x="138352" y="59460"/>
                    <a:pt x="131213" y="76446"/>
                    <a:pt x="118664" y="88997"/>
                  </a:cubicBezTo>
                  <a:cubicBezTo>
                    <a:pt x="106115" y="101547"/>
                    <a:pt x="84209" y="133300"/>
                    <a:pt x="74365" y="118533"/>
                  </a:cubicBezTo>
                  <a:cubicBezTo>
                    <a:pt x="46370" y="76535"/>
                    <a:pt x="96615" y="37207"/>
                    <a:pt x="118664" y="15156"/>
                  </a:cubicBezTo>
                  <a:cubicBezTo>
                    <a:pt x="162963" y="25001"/>
                    <a:pt x="210972" y="24395"/>
                    <a:pt x="251560" y="44692"/>
                  </a:cubicBezTo>
                  <a:cubicBezTo>
                    <a:pt x="265483" y="51655"/>
                    <a:pt x="258767" y="75389"/>
                    <a:pt x="266326" y="88997"/>
                  </a:cubicBezTo>
                  <a:cubicBezTo>
                    <a:pt x="283563" y="120028"/>
                    <a:pt x="305703" y="148070"/>
                    <a:pt x="325391" y="177606"/>
                  </a:cubicBezTo>
                  <a:cubicBezTo>
                    <a:pt x="331496" y="186765"/>
                    <a:pt x="335235" y="197297"/>
                    <a:pt x="340157" y="20714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01202" y="3531665"/>
              <a:ext cx="749374" cy="692585"/>
            </a:xfrm>
            <a:custGeom>
              <a:avLst/>
              <a:gdLst>
                <a:gd name="connsiteX0" fmla="*/ 0 w 1374783"/>
                <a:gd name="connsiteY0" fmla="*/ 1270600 h 1270600"/>
                <a:gd name="connsiteX1" fmla="*/ 177195 w 1374783"/>
                <a:gd name="connsiteY1" fmla="*/ 1255831 h 1270600"/>
                <a:gd name="connsiteX2" fmla="*/ 221493 w 1374783"/>
                <a:gd name="connsiteY2" fmla="*/ 1226295 h 1270600"/>
                <a:gd name="connsiteX3" fmla="*/ 324857 w 1374783"/>
                <a:gd name="connsiteY3" fmla="*/ 1137686 h 1270600"/>
                <a:gd name="connsiteX4" fmla="*/ 354390 w 1374783"/>
                <a:gd name="connsiteY4" fmla="*/ 1093381 h 1270600"/>
                <a:gd name="connsiteX5" fmla="*/ 457753 w 1374783"/>
                <a:gd name="connsiteY5" fmla="*/ 1004771 h 1270600"/>
                <a:gd name="connsiteX6" fmla="*/ 575883 w 1374783"/>
                <a:gd name="connsiteY6" fmla="*/ 901394 h 1270600"/>
                <a:gd name="connsiteX7" fmla="*/ 634948 w 1374783"/>
                <a:gd name="connsiteY7" fmla="*/ 812784 h 1270600"/>
                <a:gd name="connsiteX8" fmla="*/ 664481 w 1374783"/>
                <a:gd name="connsiteY8" fmla="*/ 783248 h 1270600"/>
                <a:gd name="connsiteX9" fmla="*/ 694013 w 1374783"/>
                <a:gd name="connsiteY9" fmla="*/ 738943 h 1270600"/>
                <a:gd name="connsiteX10" fmla="*/ 767845 w 1374783"/>
                <a:gd name="connsiteY10" fmla="*/ 665102 h 1270600"/>
                <a:gd name="connsiteX11" fmla="*/ 797377 w 1374783"/>
                <a:gd name="connsiteY11" fmla="*/ 635565 h 1270600"/>
                <a:gd name="connsiteX12" fmla="*/ 856442 w 1374783"/>
                <a:gd name="connsiteY12" fmla="*/ 546956 h 1270600"/>
                <a:gd name="connsiteX13" fmla="*/ 885975 w 1374783"/>
                <a:gd name="connsiteY13" fmla="*/ 502651 h 1270600"/>
                <a:gd name="connsiteX14" fmla="*/ 930273 w 1374783"/>
                <a:gd name="connsiteY14" fmla="*/ 473115 h 1270600"/>
                <a:gd name="connsiteX15" fmla="*/ 1033637 w 1374783"/>
                <a:gd name="connsiteY15" fmla="*/ 325433 h 1270600"/>
                <a:gd name="connsiteX16" fmla="*/ 1077936 w 1374783"/>
                <a:gd name="connsiteY16" fmla="*/ 295896 h 1270600"/>
                <a:gd name="connsiteX17" fmla="*/ 1151767 w 1374783"/>
                <a:gd name="connsiteY17" fmla="*/ 281128 h 1270600"/>
                <a:gd name="connsiteX18" fmla="*/ 1181300 w 1374783"/>
                <a:gd name="connsiteY18" fmla="*/ 251591 h 1270600"/>
                <a:gd name="connsiteX19" fmla="*/ 1269897 w 1374783"/>
                <a:gd name="connsiteY19" fmla="*/ 222055 h 1270600"/>
                <a:gd name="connsiteX20" fmla="*/ 1299430 w 1374783"/>
                <a:gd name="connsiteY20" fmla="*/ 192518 h 1270600"/>
                <a:gd name="connsiteX21" fmla="*/ 1343728 w 1374783"/>
                <a:gd name="connsiteY21" fmla="*/ 162982 h 1270600"/>
                <a:gd name="connsiteX22" fmla="*/ 1314196 w 1374783"/>
                <a:gd name="connsiteY22" fmla="*/ 118677 h 1270600"/>
                <a:gd name="connsiteX23" fmla="*/ 1225598 w 1374783"/>
                <a:gd name="connsiteY23" fmla="*/ 103909 h 1270600"/>
                <a:gd name="connsiteX24" fmla="*/ 1166533 w 1374783"/>
                <a:gd name="connsiteY24" fmla="*/ 89141 h 1270600"/>
                <a:gd name="connsiteX25" fmla="*/ 1107468 w 1374783"/>
                <a:gd name="connsiteY25" fmla="*/ 30068 h 1270600"/>
                <a:gd name="connsiteX26" fmla="*/ 1077936 w 1374783"/>
                <a:gd name="connsiteY26" fmla="*/ 531 h 1270600"/>
                <a:gd name="connsiteX27" fmla="*/ 1166533 w 1374783"/>
                <a:gd name="connsiteY27" fmla="*/ 30068 h 1270600"/>
                <a:gd name="connsiteX28" fmla="*/ 1284663 w 1374783"/>
                <a:gd name="connsiteY28" fmla="*/ 118677 h 1270600"/>
                <a:gd name="connsiteX29" fmla="*/ 1328962 w 1374783"/>
                <a:gd name="connsiteY29" fmla="*/ 133445 h 1270600"/>
                <a:gd name="connsiteX30" fmla="*/ 1358495 w 1374783"/>
                <a:gd name="connsiteY30" fmla="*/ 458347 h 127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74783" h="1270600">
                  <a:moveTo>
                    <a:pt x="0" y="1270600"/>
                  </a:moveTo>
                  <a:cubicBezTo>
                    <a:pt x="59065" y="1265677"/>
                    <a:pt x="119076" y="1267456"/>
                    <a:pt x="177195" y="1255831"/>
                  </a:cubicBezTo>
                  <a:cubicBezTo>
                    <a:pt x="194598" y="1252350"/>
                    <a:pt x="207052" y="1236611"/>
                    <a:pt x="221493" y="1226295"/>
                  </a:cubicBezTo>
                  <a:cubicBezTo>
                    <a:pt x="261749" y="1197537"/>
                    <a:pt x="293292" y="1175569"/>
                    <a:pt x="324857" y="1137686"/>
                  </a:cubicBezTo>
                  <a:cubicBezTo>
                    <a:pt x="336219" y="1124050"/>
                    <a:pt x="343029" y="1107017"/>
                    <a:pt x="354390" y="1093381"/>
                  </a:cubicBezTo>
                  <a:cubicBezTo>
                    <a:pt x="405130" y="1032485"/>
                    <a:pt x="394898" y="1060649"/>
                    <a:pt x="457753" y="1004771"/>
                  </a:cubicBezTo>
                  <a:cubicBezTo>
                    <a:pt x="587321" y="889584"/>
                    <a:pt x="480605" y="964922"/>
                    <a:pt x="575883" y="901394"/>
                  </a:cubicBezTo>
                  <a:cubicBezTo>
                    <a:pt x="595571" y="871857"/>
                    <a:pt x="609849" y="837886"/>
                    <a:pt x="634948" y="812784"/>
                  </a:cubicBezTo>
                  <a:cubicBezTo>
                    <a:pt x="644792" y="802939"/>
                    <a:pt x="655784" y="794120"/>
                    <a:pt x="664481" y="783248"/>
                  </a:cubicBezTo>
                  <a:cubicBezTo>
                    <a:pt x="675567" y="769388"/>
                    <a:pt x="682326" y="752301"/>
                    <a:pt x="694013" y="738943"/>
                  </a:cubicBezTo>
                  <a:cubicBezTo>
                    <a:pt x="716932" y="712747"/>
                    <a:pt x="743235" y="689716"/>
                    <a:pt x="767845" y="665102"/>
                  </a:cubicBezTo>
                  <a:cubicBezTo>
                    <a:pt x="777689" y="655256"/>
                    <a:pt x="791151" y="648018"/>
                    <a:pt x="797377" y="635565"/>
                  </a:cubicBezTo>
                  <a:cubicBezTo>
                    <a:pt x="856905" y="516496"/>
                    <a:pt x="796312" y="622129"/>
                    <a:pt x="856442" y="546956"/>
                  </a:cubicBezTo>
                  <a:cubicBezTo>
                    <a:pt x="867529" y="533096"/>
                    <a:pt x="873426" y="515202"/>
                    <a:pt x="885975" y="502651"/>
                  </a:cubicBezTo>
                  <a:cubicBezTo>
                    <a:pt x="898523" y="490101"/>
                    <a:pt x="915507" y="482960"/>
                    <a:pt x="930273" y="473115"/>
                  </a:cubicBezTo>
                  <a:cubicBezTo>
                    <a:pt x="939925" y="458635"/>
                    <a:pt x="1011768" y="347305"/>
                    <a:pt x="1033637" y="325433"/>
                  </a:cubicBezTo>
                  <a:cubicBezTo>
                    <a:pt x="1046186" y="312883"/>
                    <a:pt x="1061319" y="302128"/>
                    <a:pt x="1077936" y="295896"/>
                  </a:cubicBezTo>
                  <a:cubicBezTo>
                    <a:pt x="1101435" y="287082"/>
                    <a:pt x="1127157" y="286051"/>
                    <a:pt x="1151767" y="281128"/>
                  </a:cubicBezTo>
                  <a:cubicBezTo>
                    <a:pt x="1161611" y="271282"/>
                    <a:pt x="1168847" y="257818"/>
                    <a:pt x="1181300" y="251591"/>
                  </a:cubicBezTo>
                  <a:cubicBezTo>
                    <a:pt x="1209143" y="237668"/>
                    <a:pt x="1269897" y="222055"/>
                    <a:pt x="1269897" y="222055"/>
                  </a:cubicBezTo>
                  <a:cubicBezTo>
                    <a:pt x="1279741" y="212209"/>
                    <a:pt x="1288559" y="201216"/>
                    <a:pt x="1299430" y="192518"/>
                  </a:cubicBezTo>
                  <a:cubicBezTo>
                    <a:pt x="1313288" y="181430"/>
                    <a:pt x="1340248" y="180385"/>
                    <a:pt x="1343728" y="162982"/>
                  </a:cubicBezTo>
                  <a:cubicBezTo>
                    <a:pt x="1347208" y="145578"/>
                    <a:pt x="1330070" y="126615"/>
                    <a:pt x="1314196" y="118677"/>
                  </a:cubicBezTo>
                  <a:cubicBezTo>
                    <a:pt x="1287417" y="105286"/>
                    <a:pt x="1254957" y="109781"/>
                    <a:pt x="1225598" y="103909"/>
                  </a:cubicBezTo>
                  <a:cubicBezTo>
                    <a:pt x="1205698" y="99928"/>
                    <a:pt x="1186221" y="94064"/>
                    <a:pt x="1166533" y="89141"/>
                  </a:cubicBezTo>
                  <a:lnTo>
                    <a:pt x="1107468" y="30068"/>
                  </a:lnTo>
                  <a:cubicBezTo>
                    <a:pt x="1097624" y="20222"/>
                    <a:pt x="1064728" y="-3872"/>
                    <a:pt x="1077936" y="531"/>
                  </a:cubicBezTo>
                  <a:lnTo>
                    <a:pt x="1166533" y="30068"/>
                  </a:lnTo>
                  <a:cubicBezTo>
                    <a:pt x="1201514" y="65053"/>
                    <a:pt x="1234576" y="101980"/>
                    <a:pt x="1284663" y="118677"/>
                  </a:cubicBezTo>
                  <a:lnTo>
                    <a:pt x="1328962" y="133445"/>
                  </a:lnTo>
                  <a:cubicBezTo>
                    <a:pt x="1410373" y="255577"/>
                    <a:pt x="1358495" y="160001"/>
                    <a:pt x="1358495" y="458347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401202" y="2596100"/>
              <a:ext cx="676105" cy="394725"/>
            </a:xfrm>
            <a:custGeom>
              <a:avLst/>
              <a:gdLst>
                <a:gd name="connsiteX0" fmla="*/ 0 w 1240365"/>
                <a:gd name="connsiteY0" fmla="*/ 477 h 724152"/>
                <a:gd name="connsiteX1" fmla="*/ 73832 w 1240365"/>
                <a:gd name="connsiteY1" fmla="*/ 59550 h 724152"/>
                <a:gd name="connsiteX2" fmla="*/ 44299 w 1240365"/>
                <a:gd name="connsiteY2" fmla="*/ 477 h 724152"/>
                <a:gd name="connsiteX3" fmla="*/ 29533 w 1240365"/>
                <a:gd name="connsiteY3" fmla="*/ 44782 h 724152"/>
                <a:gd name="connsiteX4" fmla="*/ 73832 w 1240365"/>
                <a:gd name="connsiteY4" fmla="*/ 59550 h 724152"/>
                <a:gd name="connsiteX5" fmla="*/ 177195 w 1240365"/>
                <a:gd name="connsiteY5" fmla="*/ 89086 h 724152"/>
                <a:gd name="connsiteX6" fmla="*/ 221494 w 1240365"/>
                <a:gd name="connsiteY6" fmla="*/ 118623 h 724152"/>
                <a:gd name="connsiteX7" fmla="*/ 280559 w 1240365"/>
                <a:gd name="connsiteY7" fmla="*/ 162927 h 724152"/>
                <a:gd name="connsiteX8" fmla="*/ 324858 w 1240365"/>
                <a:gd name="connsiteY8" fmla="*/ 192464 h 724152"/>
                <a:gd name="connsiteX9" fmla="*/ 383923 w 1240365"/>
                <a:gd name="connsiteY9" fmla="*/ 236769 h 724152"/>
                <a:gd name="connsiteX10" fmla="*/ 502053 w 1240365"/>
                <a:gd name="connsiteY10" fmla="*/ 295842 h 724152"/>
                <a:gd name="connsiteX11" fmla="*/ 561118 w 1240365"/>
                <a:gd name="connsiteY11" fmla="*/ 340146 h 724152"/>
                <a:gd name="connsiteX12" fmla="*/ 605417 w 1240365"/>
                <a:gd name="connsiteY12" fmla="*/ 354915 h 724152"/>
                <a:gd name="connsiteX13" fmla="*/ 664482 w 1240365"/>
                <a:gd name="connsiteY13" fmla="*/ 384451 h 724152"/>
                <a:gd name="connsiteX14" fmla="*/ 797378 w 1240365"/>
                <a:gd name="connsiteY14" fmla="*/ 487829 h 724152"/>
                <a:gd name="connsiteX15" fmla="*/ 915508 w 1240365"/>
                <a:gd name="connsiteY15" fmla="*/ 532133 h 724152"/>
                <a:gd name="connsiteX16" fmla="*/ 959807 w 1240365"/>
                <a:gd name="connsiteY16" fmla="*/ 561670 h 724152"/>
                <a:gd name="connsiteX17" fmla="*/ 1033638 w 1240365"/>
                <a:gd name="connsiteY17" fmla="*/ 605975 h 724152"/>
                <a:gd name="connsiteX18" fmla="*/ 1077937 w 1240365"/>
                <a:gd name="connsiteY18" fmla="*/ 635511 h 724152"/>
                <a:gd name="connsiteX19" fmla="*/ 1122235 w 1240365"/>
                <a:gd name="connsiteY19" fmla="*/ 650279 h 724152"/>
                <a:gd name="connsiteX20" fmla="*/ 1225599 w 1240365"/>
                <a:gd name="connsiteY20" fmla="*/ 694584 h 724152"/>
                <a:gd name="connsiteX21" fmla="*/ 1240365 w 1240365"/>
                <a:gd name="connsiteY21" fmla="*/ 650279 h 724152"/>
                <a:gd name="connsiteX22" fmla="*/ 1225599 w 1240365"/>
                <a:gd name="connsiteY22" fmla="*/ 591206 h 724152"/>
                <a:gd name="connsiteX23" fmla="*/ 1196067 w 1240365"/>
                <a:gd name="connsiteY23" fmla="*/ 517365 h 724152"/>
                <a:gd name="connsiteX24" fmla="*/ 1181300 w 1240365"/>
                <a:gd name="connsiteY24" fmla="*/ 428756 h 724152"/>
                <a:gd name="connsiteX25" fmla="*/ 1196067 w 1240365"/>
                <a:gd name="connsiteY25" fmla="*/ 576438 h 724152"/>
                <a:gd name="connsiteX26" fmla="*/ 945040 w 1240365"/>
                <a:gd name="connsiteY26" fmla="*/ 694584 h 724152"/>
                <a:gd name="connsiteX27" fmla="*/ 871209 w 1240365"/>
                <a:gd name="connsiteY27" fmla="*/ 724120 h 72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40365" h="724152">
                  <a:moveTo>
                    <a:pt x="0" y="477"/>
                  </a:moveTo>
                  <a:cubicBezTo>
                    <a:pt x="24611" y="20168"/>
                    <a:pt x="42313" y="59550"/>
                    <a:pt x="73832" y="59550"/>
                  </a:cubicBezTo>
                  <a:cubicBezTo>
                    <a:pt x="95847" y="59550"/>
                    <a:pt x="65184" y="7439"/>
                    <a:pt x="44299" y="477"/>
                  </a:cubicBezTo>
                  <a:cubicBezTo>
                    <a:pt x="29531" y="-4446"/>
                    <a:pt x="34455" y="30014"/>
                    <a:pt x="29533" y="44782"/>
                  </a:cubicBezTo>
                  <a:cubicBezTo>
                    <a:pt x="44299" y="49705"/>
                    <a:pt x="58923" y="55077"/>
                    <a:pt x="73832" y="59550"/>
                  </a:cubicBezTo>
                  <a:cubicBezTo>
                    <a:pt x="108154" y="69848"/>
                    <a:pt x="143925" y="75776"/>
                    <a:pt x="177195" y="89086"/>
                  </a:cubicBezTo>
                  <a:cubicBezTo>
                    <a:pt x="193673" y="95678"/>
                    <a:pt x="207053" y="108306"/>
                    <a:pt x="221494" y="118623"/>
                  </a:cubicBezTo>
                  <a:cubicBezTo>
                    <a:pt x="241520" y="132929"/>
                    <a:pt x="260533" y="148621"/>
                    <a:pt x="280559" y="162927"/>
                  </a:cubicBezTo>
                  <a:cubicBezTo>
                    <a:pt x="295000" y="173244"/>
                    <a:pt x="310417" y="182147"/>
                    <a:pt x="324858" y="192464"/>
                  </a:cubicBezTo>
                  <a:cubicBezTo>
                    <a:pt x="344884" y="206771"/>
                    <a:pt x="362665" y="224367"/>
                    <a:pt x="383923" y="236769"/>
                  </a:cubicBezTo>
                  <a:cubicBezTo>
                    <a:pt x="421950" y="258955"/>
                    <a:pt x="466834" y="269425"/>
                    <a:pt x="502053" y="295842"/>
                  </a:cubicBezTo>
                  <a:cubicBezTo>
                    <a:pt x="521741" y="310610"/>
                    <a:pt x="539750" y="327934"/>
                    <a:pt x="561118" y="340146"/>
                  </a:cubicBezTo>
                  <a:cubicBezTo>
                    <a:pt x="574632" y="347869"/>
                    <a:pt x="591110" y="348783"/>
                    <a:pt x="605417" y="354915"/>
                  </a:cubicBezTo>
                  <a:cubicBezTo>
                    <a:pt x="625649" y="363587"/>
                    <a:pt x="644794" y="374606"/>
                    <a:pt x="664482" y="384451"/>
                  </a:cubicBezTo>
                  <a:cubicBezTo>
                    <a:pt x="702703" y="422678"/>
                    <a:pt x="744389" y="470164"/>
                    <a:pt x="797378" y="487829"/>
                  </a:cubicBezTo>
                  <a:cubicBezTo>
                    <a:pt x="835718" y="500610"/>
                    <a:pt x="880195" y="514474"/>
                    <a:pt x="915508" y="532133"/>
                  </a:cubicBezTo>
                  <a:cubicBezTo>
                    <a:pt x="931382" y="540071"/>
                    <a:pt x="944758" y="552263"/>
                    <a:pt x="959807" y="561670"/>
                  </a:cubicBezTo>
                  <a:cubicBezTo>
                    <a:pt x="984145" y="576883"/>
                    <a:pt x="1009300" y="590762"/>
                    <a:pt x="1033638" y="605975"/>
                  </a:cubicBezTo>
                  <a:cubicBezTo>
                    <a:pt x="1048687" y="615382"/>
                    <a:pt x="1062064" y="627573"/>
                    <a:pt x="1077937" y="635511"/>
                  </a:cubicBezTo>
                  <a:cubicBezTo>
                    <a:pt x="1091858" y="642473"/>
                    <a:pt x="1107469" y="645356"/>
                    <a:pt x="1122235" y="650279"/>
                  </a:cubicBezTo>
                  <a:cubicBezTo>
                    <a:pt x="1142768" y="663970"/>
                    <a:pt x="1195801" y="706505"/>
                    <a:pt x="1225599" y="694584"/>
                  </a:cubicBezTo>
                  <a:cubicBezTo>
                    <a:pt x="1240052" y="688802"/>
                    <a:pt x="1235443" y="665047"/>
                    <a:pt x="1240365" y="650279"/>
                  </a:cubicBezTo>
                  <a:cubicBezTo>
                    <a:pt x="1235443" y="630588"/>
                    <a:pt x="1232017" y="610462"/>
                    <a:pt x="1225599" y="591206"/>
                  </a:cubicBezTo>
                  <a:cubicBezTo>
                    <a:pt x="1217217" y="566057"/>
                    <a:pt x="1203041" y="542940"/>
                    <a:pt x="1196067" y="517365"/>
                  </a:cubicBezTo>
                  <a:cubicBezTo>
                    <a:pt x="1188189" y="488476"/>
                    <a:pt x="1181300" y="398812"/>
                    <a:pt x="1181300" y="428756"/>
                  </a:cubicBezTo>
                  <a:cubicBezTo>
                    <a:pt x="1181300" y="478229"/>
                    <a:pt x="1191145" y="527211"/>
                    <a:pt x="1196067" y="576438"/>
                  </a:cubicBezTo>
                  <a:cubicBezTo>
                    <a:pt x="1168615" y="768621"/>
                    <a:pt x="1219503" y="653410"/>
                    <a:pt x="945040" y="694584"/>
                  </a:cubicBezTo>
                  <a:cubicBezTo>
                    <a:pt x="733482" y="726321"/>
                    <a:pt x="941100" y="724120"/>
                    <a:pt x="871209" y="724120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095839" y="1933660"/>
              <a:ext cx="526404" cy="859803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" name="Oval 1"/>
            <p:cNvSpPr/>
            <p:nvPr/>
          </p:nvSpPr>
          <p:spPr>
            <a:xfrm>
              <a:off x="2337746" y="3069896"/>
              <a:ext cx="758093" cy="758093"/>
            </a:xfrm>
            <a:prstGeom prst="ellipse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16766304">
              <a:off x="3485916" y="3620699"/>
              <a:ext cx="1089525" cy="1781500"/>
            </a:xfrm>
            <a:custGeom>
              <a:avLst/>
              <a:gdLst>
                <a:gd name="connsiteX0" fmla="*/ 518571 w 518571"/>
                <a:gd name="connsiteY0" fmla="*/ 0 h 665345"/>
                <a:gd name="connsiteX1" fmla="*/ 459506 w 518571"/>
                <a:gd name="connsiteY1" fmla="*/ 88609 h 665345"/>
                <a:gd name="connsiteX2" fmla="*/ 370909 w 518571"/>
                <a:gd name="connsiteY2" fmla="*/ 191987 h 665345"/>
                <a:gd name="connsiteX3" fmla="*/ 311844 w 518571"/>
                <a:gd name="connsiteY3" fmla="*/ 310133 h 665345"/>
                <a:gd name="connsiteX4" fmla="*/ 282311 w 518571"/>
                <a:gd name="connsiteY4" fmla="*/ 369206 h 665345"/>
                <a:gd name="connsiteX5" fmla="*/ 252779 w 518571"/>
                <a:gd name="connsiteY5" fmla="*/ 457815 h 665345"/>
                <a:gd name="connsiteX6" fmla="*/ 238013 w 518571"/>
                <a:gd name="connsiteY6" fmla="*/ 516888 h 665345"/>
                <a:gd name="connsiteX7" fmla="*/ 208480 w 518571"/>
                <a:gd name="connsiteY7" fmla="*/ 561193 h 665345"/>
                <a:gd name="connsiteX8" fmla="*/ 193714 w 518571"/>
                <a:gd name="connsiteY8" fmla="*/ 635034 h 665345"/>
                <a:gd name="connsiteX9" fmla="*/ 164181 w 518571"/>
                <a:gd name="connsiteY9" fmla="*/ 664570 h 665345"/>
                <a:gd name="connsiteX10" fmla="*/ 119883 w 518571"/>
                <a:gd name="connsiteY10" fmla="*/ 605497 h 665345"/>
                <a:gd name="connsiteX11" fmla="*/ 46051 w 518571"/>
                <a:gd name="connsiteY11" fmla="*/ 516888 h 665345"/>
                <a:gd name="connsiteX12" fmla="*/ 16519 w 518571"/>
                <a:gd name="connsiteY12" fmla="*/ 457815 h 665345"/>
                <a:gd name="connsiteX13" fmla="*/ 1753 w 518571"/>
                <a:gd name="connsiteY13" fmla="*/ 413510 h 665345"/>
                <a:gd name="connsiteX14" fmla="*/ 31285 w 518571"/>
                <a:gd name="connsiteY14" fmla="*/ 487352 h 665345"/>
                <a:gd name="connsiteX15" fmla="*/ 75584 w 518571"/>
                <a:gd name="connsiteY15" fmla="*/ 575961 h 665345"/>
                <a:gd name="connsiteX16" fmla="*/ 119883 w 518571"/>
                <a:gd name="connsiteY16" fmla="*/ 605497 h 665345"/>
                <a:gd name="connsiteX17" fmla="*/ 178948 w 518571"/>
                <a:gd name="connsiteY17" fmla="*/ 664570 h 665345"/>
                <a:gd name="connsiteX18" fmla="*/ 267545 w 518571"/>
                <a:gd name="connsiteY18" fmla="*/ 605497 h 665345"/>
                <a:gd name="connsiteX19" fmla="*/ 356143 w 518571"/>
                <a:gd name="connsiteY19" fmla="*/ 561193 h 665345"/>
                <a:gd name="connsiteX20" fmla="*/ 444740 w 518571"/>
                <a:gd name="connsiteY20" fmla="*/ 561193 h 66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8571" h="665345">
                  <a:moveTo>
                    <a:pt x="518571" y="0"/>
                  </a:moveTo>
                  <a:cubicBezTo>
                    <a:pt x="498883" y="29536"/>
                    <a:pt x="480802" y="60210"/>
                    <a:pt x="459506" y="88609"/>
                  </a:cubicBezTo>
                  <a:cubicBezTo>
                    <a:pt x="386956" y="185356"/>
                    <a:pt x="485606" y="5580"/>
                    <a:pt x="370909" y="191987"/>
                  </a:cubicBezTo>
                  <a:cubicBezTo>
                    <a:pt x="347836" y="229486"/>
                    <a:pt x="331532" y="270751"/>
                    <a:pt x="311844" y="310133"/>
                  </a:cubicBezTo>
                  <a:cubicBezTo>
                    <a:pt x="302000" y="329824"/>
                    <a:pt x="289272" y="348321"/>
                    <a:pt x="282311" y="369206"/>
                  </a:cubicBezTo>
                  <a:cubicBezTo>
                    <a:pt x="272467" y="398742"/>
                    <a:pt x="260329" y="427611"/>
                    <a:pt x="252779" y="457815"/>
                  </a:cubicBezTo>
                  <a:cubicBezTo>
                    <a:pt x="247857" y="477506"/>
                    <a:pt x="246007" y="498232"/>
                    <a:pt x="238013" y="516888"/>
                  </a:cubicBezTo>
                  <a:cubicBezTo>
                    <a:pt x="231022" y="533202"/>
                    <a:pt x="218324" y="546425"/>
                    <a:pt x="208480" y="561193"/>
                  </a:cubicBezTo>
                  <a:cubicBezTo>
                    <a:pt x="203558" y="585807"/>
                    <a:pt x="203601" y="611962"/>
                    <a:pt x="193714" y="635034"/>
                  </a:cubicBezTo>
                  <a:cubicBezTo>
                    <a:pt x="188230" y="647831"/>
                    <a:pt x="177108" y="669741"/>
                    <a:pt x="164181" y="664570"/>
                  </a:cubicBezTo>
                  <a:cubicBezTo>
                    <a:pt x="141329" y="655428"/>
                    <a:pt x="135638" y="624406"/>
                    <a:pt x="119883" y="605497"/>
                  </a:cubicBezTo>
                  <a:cubicBezTo>
                    <a:pt x="69332" y="544828"/>
                    <a:pt x="105093" y="611368"/>
                    <a:pt x="46051" y="516888"/>
                  </a:cubicBezTo>
                  <a:cubicBezTo>
                    <a:pt x="34384" y="498219"/>
                    <a:pt x="25190" y="478050"/>
                    <a:pt x="16519" y="457815"/>
                  </a:cubicBezTo>
                  <a:cubicBezTo>
                    <a:pt x="10388" y="443506"/>
                    <a:pt x="-5208" y="399586"/>
                    <a:pt x="1753" y="413510"/>
                  </a:cubicBezTo>
                  <a:cubicBezTo>
                    <a:pt x="13607" y="437222"/>
                    <a:pt x="21978" y="462530"/>
                    <a:pt x="31285" y="487352"/>
                  </a:cubicBezTo>
                  <a:cubicBezTo>
                    <a:pt x="45696" y="525787"/>
                    <a:pt x="44220" y="544594"/>
                    <a:pt x="75584" y="575961"/>
                  </a:cubicBezTo>
                  <a:cubicBezTo>
                    <a:pt x="88133" y="588511"/>
                    <a:pt x="106409" y="593946"/>
                    <a:pt x="119883" y="605497"/>
                  </a:cubicBezTo>
                  <a:cubicBezTo>
                    <a:pt x="141024" y="623620"/>
                    <a:pt x="178948" y="664570"/>
                    <a:pt x="178948" y="664570"/>
                  </a:cubicBezTo>
                  <a:cubicBezTo>
                    <a:pt x="262921" y="580586"/>
                    <a:pt x="182066" y="648242"/>
                    <a:pt x="267545" y="605497"/>
                  </a:cubicBezTo>
                  <a:cubicBezTo>
                    <a:pt x="309497" y="584518"/>
                    <a:pt x="308424" y="566496"/>
                    <a:pt x="356143" y="561193"/>
                  </a:cubicBezTo>
                  <a:cubicBezTo>
                    <a:pt x="385495" y="557931"/>
                    <a:pt x="415208" y="561193"/>
                    <a:pt x="444740" y="561193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4" name="Oval 3"/>
          <p:cNvSpPr/>
          <p:nvPr/>
        </p:nvSpPr>
        <p:spPr>
          <a:xfrm>
            <a:off x="3955830" y="4603266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39468" y="4276142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30119" y="4733138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96175" y="5240076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41656" y="5478120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28459" y="40057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1402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14028" y="52266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888638" y="57535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41657" y="40165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90298" y="44842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03750" y="5004568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91958" y="56221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29808" y="4840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938050" y="5046776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83493" y="4807769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1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Artificial Neuron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4879" y="3916468"/>
            <a:ext cx="3878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i</a:t>
            </a:r>
            <a:r>
              <a:rPr lang="en-US" sz="2400" dirty="0" smtClean="0">
                <a:latin typeface="Courier"/>
                <a:cs typeface="Courier"/>
              </a:rPr>
              <a:t>nput sum = 1 * 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3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0 * -2 +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      1 * 1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 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3393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Sigmoid Function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88534" y="1515182"/>
            <a:ext cx="851387" cy="85138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72172" y="1188058"/>
            <a:ext cx="916362" cy="327124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62823" y="1645054"/>
            <a:ext cx="802245" cy="197252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28879" y="2151992"/>
            <a:ext cx="802245" cy="171287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74360" y="2390036"/>
            <a:ext cx="709164" cy="423873"/>
          </a:xfrm>
          <a:prstGeom prst="straightConnector1">
            <a:avLst/>
          </a:prstGeom>
          <a:ln w="38100" cmpd="sng">
            <a:solidFill>
              <a:srgbClr val="660066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61163" y="9176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4673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46732" y="21386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21342" y="26655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4361" y="928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23002" y="13961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60066"/>
                </a:solidFill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36454" y="1916484"/>
            <a:ext cx="37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-2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4662" y="253406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1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2512" y="17519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70754" y="1958692"/>
            <a:ext cx="916362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16197" y="1719685"/>
            <a:ext cx="59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0.99</a:t>
            </a:r>
            <a:endParaRPr lang="en-US" dirty="0"/>
          </a:p>
        </p:txBody>
      </p:sp>
      <p:pic>
        <p:nvPicPr>
          <p:cNvPr id="2" name="Picture 1" descr="Screen Shot 2015-06-25 at 3.51.2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7"/>
          <a:stretch/>
        </p:blipFill>
        <p:spPr>
          <a:xfrm>
            <a:off x="910322" y="3152982"/>
            <a:ext cx="7459197" cy="3705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69" y="4388556"/>
            <a:ext cx="1257904" cy="8071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315658" y="5970704"/>
            <a:ext cx="691727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An artificial neuron is like a little probability calculator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9964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7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512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16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Put Many Together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984776" y="1870912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84776" y="2816921"/>
            <a:ext cx="606763" cy="6067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984776" y="2816921"/>
            <a:ext cx="606763" cy="2498785"/>
            <a:chOff x="1844048" y="3634311"/>
            <a:chExt cx="137160" cy="564855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58570" y="2318251"/>
            <a:ext cx="606763" cy="2498785"/>
            <a:chOff x="1844048" y="3634311"/>
            <a:chExt cx="137160" cy="56485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>
            <a:spLocks noChangeAspect="1"/>
          </p:cNvSpPr>
          <p:nvPr/>
        </p:nvSpPr>
        <p:spPr>
          <a:xfrm>
            <a:off x="6575657" y="3290545"/>
            <a:ext cx="606763" cy="606763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65040" y="2816921"/>
            <a:ext cx="1345695" cy="2000115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05970" y="2303822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65040" y="3210218"/>
            <a:ext cx="1519196" cy="1105432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39374" y="4210273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39374" y="3245692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724943" y="2154689"/>
            <a:ext cx="1385792" cy="32712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65040" y="3762934"/>
            <a:ext cx="1385792" cy="122564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84306" y="2761452"/>
            <a:ext cx="1385792" cy="529093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84306" y="3606480"/>
            <a:ext cx="1385792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84306" y="3897308"/>
            <a:ext cx="1385792" cy="4875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05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  <a:noFill/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  <a:noFill/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  <a:noFill/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  <a:noFill/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62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03200" y="1866436"/>
            <a:ext cx="8501760" cy="43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2200" b="1" dirty="0" err="1">
                <a:solidFill>
                  <a:srgbClr val="800080"/>
                </a:solidFill>
                <a:latin typeface="Monospace" charset="0"/>
              </a:rPr>
              <a:t>int</a:t>
            </a:r>
            <a:r>
              <a:rPr lang="en-US" sz="2200" dirty="0">
                <a:latin typeface="Monospace" charset="0"/>
              </a:rPr>
              <a:t> </a:t>
            </a:r>
            <a:r>
              <a:rPr lang="en-US" sz="2200" dirty="0" err="1">
                <a:latin typeface="Monospace" charset="0"/>
              </a:rPr>
              <a:t>numUnits</a:t>
            </a:r>
            <a:r>
              <a:rPr lang="en-US" sz="2200" dirty="0">
                <a:latin typeface="Monospace" charset="0"/>
              </a:rPr>
              <a:t>(</a:t>
            </a:r>
            <a:r>
              <a:rPr lang="en-US" sz="2200" b="1" dirty="0" err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 dirty="0">
                <a:latin typeface="Monospace" charset="0"/>
              </a:rPr>
              <a:t> </a:t>
            </a:r>
            <a:r>
              <a:rPr lang="en-US" sz="2200" dirty="0" err="1">
                <a:latin typeface="Monospace" charset="0"/>
              </a:rPr>
              <a:t>isGrad</a:t>
            </a:r>
            <a:r>
              <a:rPr lang="en-US" sz="2200" dirty="0">
                <a:latin typeface="Monospace" charset="0"/>
              </a:rPr>
              <a:t>, </a:t>
            </a:r>
            <a:r>
              <a:rPr lang="en-US" sz="2200" b="1" dirty="0" err="1">
                <a:solidFill>
                  <a:srgbClr val="800080"/>
                </a:solidFill>
                <a:latin typeface="Monospace" charset="0"/>
              </a:rPr>
              <a:t>bool</a:t>
            </a:r>
            <a:r>
              <a:rPr lang="en-US" sz="2200" dirty="0">
                <a:latin typeface="Monospace" charset="0"/>
              </a:rPr>
              <a:t> </a:t>
            </a:r>
            <a:r>
              <a:rPr lang="en-US" sz="2200" dirty="0" err="1">
                <a:latin typeface="Monospace" charset="0"/>
              </a:rPr>
              <a:t>wantsFewerUnits</a:t>
            </a:r>
            <a:r>
              <a:rPr lang="en-US" sz="2200" dirty="0">
                <a:latin typeface="Monospace" charset="0"/>
              </a:rPr>
              <a:t>) {</a:t>
            </a:r>
          </a:p>
          <a:p>
            <a:pPr>
              <a:lnSpc>
                <a:spcPct val="94000"/>
              </a:lnSpc>
            </a:pPr>
            <a:r>
              <a:rPr lang="en-US" sz="2200" dirty="0">
                <a:latin typeface="Monospace" charset="0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 dirty="0">
                <a:latin typeface="Monospace" charset="0"/>
              </a:rPr>
              <a:t> (!</a:t>
            </a:r>
            <a:r>
              <a:rPr lang="en-US" sz="2200" dirty="0" err="1">
                <a:latin typeface="Monospace" charset="0"/>
              </a:rPr>
              <a:t>isGrad</a:t>
            </a:r>
            <a:r>
              <a:rPr lang="en-US" sz="2200" dirty="0">
                <a:latin typeface="Monospace" charset="0"/>
              </a:rPr>
              <a:t>) </a:t>
            </a:r>
            <a:r>
              <a:rPr lang="en-US" sz="2200" b="1" dirty="0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 dirty="0">
                <a:latin typeface="Monospace" charset="0"/>
              </a:rPr>
              <a:t> </a:t>
            </a:r>
            <a:r>
              <a:rPr lang="en-US" sz="3300" b="1" dirty="0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 dirty="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 dirty="0">
                <a:latin typeface="Monospace" charset="0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 dirty="0">
                <a:latin typeface="Monospace" charset="0"/>
              </a:rPr>
              <a:t> (!</a:t>
            </a:r>
            <a:r>
              <a:rPr lang="en-US" sz="2200" dirty="0" err="1">
                <a:latin typeface="Monospace" charset="0"/>
              </a:rPr>
              <a:t>wantsFewerUnits</a:t>
            </a:r>
            <a:r>
              <a:rPr lang="en-US" sz="2200" dirty="0">
                <a:latin typeface="Monospace" charset="0"/>
              </a:rPr>
              <a:t>) </a:t>
            </a:r>
            <a:r>
              <a:rPr lang="en-US" sz="2200" b="1" dirty="0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 dirty="0">
                <a:latin typeface="Monospace" charset="0"/>
              </a:rPr>
              <a:t> </a:t>
            </a:r>
            <a:r>
              <a:rPr lang="en-US" sz="3600" b="1" dirty="0">
                <a:solidFill>
                  <a:srgbClr val="800000"/>
                </a:solidFill>
                <a:latin typeface="Monospace" charset="0"/>
              </a:rPr>
              <a:t>5</a:t>
            </a:r>
            <a:r>
              <a:rPr lang="en-US" sz="2200" dirty="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endParaRPr lang="en-US" dirty="0">
              <a:latin typeface="Monospace" charset="0"/>
            </a:endParaRPr>
          </a:p>
          <a:p>
            <a:pPr>
              <a:lnSpc>
                <a:spcPct val="94000"/>
              </a:lnSpc>
            </a:pPr>
            <a:r>
              <a:rPr lang="en-US" sz="2200" dirty="0">
                <a:latin typeface="Monospace" charset="0"/>
              </a:rPr>
              <a:t>    </a:t>
            </a:r>
            <a:r>
              <a:rPr lang="en-US" sz="2200" b="1" dirty="0">
                <a:solidFill>
                  <a:srgbClr val="800080"/>
                </a:solidFill>
                <a:latin typeface="Monospace" charset="0"/>
              </a:rPr>
              <a:t>if</a:t>
            </a:r>
            <a:r>
              <a:rPr lang="en-US" sz="2200" dirty="0">
                <a:latin typeface="Monospace" charset="0"/>
              </a:rPr>
              <a:t> (</a:t>
            </a:r>
            <a:r>
              <a:rPr lang="en-US" sz="2200" dirty="0" err="1" smtClean="0">
                <a:latin typeface="Monospace" charset="0"/>
              </a:rPr>
              <a:t>reallyWantFewerUnits</a:t>
            </a:r>
            <a:r>
              <a:rPr lang="en-US" sz="2200" dirty="0" smtClean="0">
                <a:latin typeface="Monospace" charset="0"/>
              </a:rPr>
              <a:t>(</a:t>
            </a:r>
            <a:r>
              <a:rPr lang="en-US" sz="2200" dirty="0">
                <a:latin typeface="Monospace" charset="0"/>
              </a:rPr>
              <a:t>)) {</a:t>
            </a:r>
          </a:p>
          <a:p>
            <a:pPr>
              <a:lnSpc>
                <a:spcPct val="94000"/>
              </a:lnSpc>
            </a:pPr>
            <a:r>
              <a:rPr lang="en-US" sz="2200" dirty="0">
                <a:latin typeface="Monospace" charset="0"/>
              </a:rPr>
              <a:t>       </a:t>
            </a:r>
            <a:r>
              <a:rPr lang="en-US" sz="2200" b="1" dirty="0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 dirty="0">
                <a:latin typeface="Monospace" charset="0"/>
              </a:rPr>
              <a:t> </a:t>
            </a:r>
            <a:r>
              <a:rPr lang="en-US" sz="3600" b="1" dirty="0">
                <a:solidFill>
                  <a:srgbClr val="800000"/>
                </a:solidFill>
                <a:latin typeface="Monospace" charset="0"/>
              </a:rPr>
              <a:t>3</a:t>
            </a:r>
            <a:r>
              <a:rPr lang="en-US" sz="2200" dirty="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 dirty="0">
                <a:latin typeface="Monospace" charset="0"/>
              </a:rPr>
              <a:t>    } </a:t>
            </a:r>
            <a:r>
              <a:rPr lang="en-US" sz="2200" b="1" dirty="0">
                <a:solidFill>
                  <a:srgbClr val="800080"/>
                </a:solidFill>
                <a:latin typeface="Monospace" charset="0"/>
              </a:rPr>
              <a:t>else</a:t>
            </a:r>
            <a:r>
              <a:rPr lang="en-US" sz="2200" dirty="0">
                <a:latin typeface="Monospace" charset="0"/>
              </a:rPr>
              <a:t> {</a:t>
            </a:r>
          </a:p>
          <a:p>
            <a:pPr>
              <a:lnSpc>
                <a:spcPct val="94000"/>
              </a:lnSpc>
            </a:pPr>
            <a:r>
              <a:rPr lang="en-US" sz="2200" dirty="0">
                <a:latin typeface="Monospace" charset="0"/>
              </a:rPr>
              <a:t>       </a:t>
            </a:r>
            <a:r>
              <a:rPr lang="en-US" sz="2200" b="1" dirty="0">
                <a:solidFill>
                  <a:srgbClr val="800080"/>
                </a:solidFill>
                <a:latin typeface="Monospace" charset="0"/>
              </a:rPr>
              <a:t>return</a:t>
            </a:r>
            <a:r>
              <a:rPr lang="en-US" sz="2200" dirty="0">
                <a:latin typeface="Monospace" charset="0"/>
              </a:rPr>
              <a:t> </a:t>
            </a:r>
            <a:r>
              <a:rPr lang="en-US" sz="3600" b="1" dirty="0">
                <a:solidFill>
                  <a:srgbClr val="800000"/>
                </a:solidFill>
                <a:latin typeface="Monospace" charset="0"/>
              </a:rPr>
              <a:t>4</a:t>
            </a:r>
            <a:r>
              <a:rPr lang="en-US" sz="2200" dirty="0">
                <a:latin typeface="Monospace" charset="0"/>
              </a:rPr>
              <a:t>;</a:t>
            </a:r>
          </a:p>
          <a:p>
            <a:pPr>
              <a:lnSpc>
                <a:spcPct val="94000"/>
              </a:lnSpc>
            </a:pPr>
            <a:r>
              <a:rPr lang="en-US" sz="2200" dirty="0">
                <a:latin typeface="Monospace" charset="0"/>
              </a:rPr>
              <a:t>    }</a:t>
            </a:r>
          </a:p>
          <a:p>
            <a:pPr>
              <a:lnSpc>
                <a:spcPct val="94000"/>
              </a:lnSpc>
            </a:pPr>
            <a:r>
              <a:rPr lang="en-US" sz="2200" dirty="0">
                <a:latin typeface="Monospace" charset="0"/>
              </a:rPr>
              <a:t>}</a:t>
            </a:r>
          </a:p>
          <a:p>
            <a:pPr>
              <a:lnSpc>
                <a:spcPct val="94000"/>
              </a:lnSpc>
            </a:pPr>
            <a:r>
              <a:rPr lang="en-US" sz="2200" dirty="0">
                <a:latin typeface="Monospace" charset="0"/>
              </a:rPr>
              <a:t>    </a:t>
            </a: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How Many Units?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6333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  <a:noFill/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  <a:noFill/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noFill/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noFill/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noFill/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noFill/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  <a:noFill/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  <a:noFill/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  <a:noFill/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  <a:noFill/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  <a:noFill/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6" name="Straight Arrow Connector 95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420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4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rgbClr val="000000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7" y="2548338"/>
            <a:ext cx="1790700" cy="213360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2829778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4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263556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64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Make It Useful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solidFill>
            <a:srgbClr val="FFFFFF"/>
          </a:solidFill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3435282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6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8944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48" t="8732" r="6750" b="9392"/>
          <a:stretch/>
        </p:blipFill>
        <p:spPr>
          <a:xfrm>
            <a:off x="158743" y="3008693"/>
            <a:ext cx="1855871" cy="17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When We Are Wrong…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solidFill>
            <a:srgbClr val="FFFFFF"/>
          </a:solidFill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3435282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6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8944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48" t="8732" r="6750" b="9392"/>
          <a:stretch/>
        </p:blipFill>
        <p:spPr>
          <a:xfrm>
            <a:off x="158743" y="3008693"/>
            <a:ext cx="1855871" cy="17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0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Adjust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44474" y="1822844"/>
            <a:ext cx="203739" cy="839043"/>
            <a:chOff x="1844048" y="3634311"/>
            <a:chExt cx="137160" cy="564855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44474" y="2776095"/>
            <a:ext cx="203739" cy="839043"/>
            <a:chOff x="1844048" y="3634311"/>
            <a:chExt cx="137160" cy="564855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44474" y="3767538"/>
            <a:ext cx="203739" cy="839043"/>
            <a:chOff x="1844048" y="3634311"/>
            <a:chExt cx="137160" cy="564855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944474" y="4787841"/>
            <a:ext cx="203739" cy="839043"/>
            <a:chOff x="1844048" y="3634311"/>
            <a:chExt cx="137160" cy="56485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832867" y="1851704"/>
            <a:ext cx="203739" cy="839043"/>
            <a:chOff x="1844048" y="3634311"/>
            <a:chExt cx="137160" cy="564855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832867" y="2804955"/>
            <a:ext cx="203739" cy="839043"/>
            <a:chOff x="1844048" y="3634311"/>
            <a:chExt cx="137160" cy="564855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32867" y="3796398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32867" y="4816701"/>
            <a:ext cx="203739" cy="839043"/>
            <a:chOff x="1844048" y="3634311"/>
            <a:chExt cx="137160" cy="564855"/>
          </a:xfrm>
          <a:solidFill>
            <a:schemeClr val="bg1"/>
          </a:solidFill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735692" y="1836520"/>
            <a:ext cx="203739" cy="839043"/>
            <a:chOff x="1844048" y="3634311"/>
            <a:chExt cx="137160" cy="564855"/>
          </a:xfrm>
          <a:solidFill>
            <a:schemeClr val="tx1"/>
          </a:solidFill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5692" y="2789771"/>
            <a:ext cx="203739" cy="839043"/>
            <a:chOff x="1844048" y="3634311"/>
            <a:chExt cx="137160" cy="564855"/>
          </a:xfrm>
          <a:solidFill>
            <a:srgbClr val="FFFFFF"/>
          </a:solidFill>
        </p:grpSpPr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735692" y="3781214"/>
            <a:ext cx="203739" cy="839043"/>
            <a:chOff x="1844048" y="3634311"/>
            <a:chExt cx="137160" cy="564855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35692" y="4801517"/>
            <a:ext cx="203739" cy="839043"/>
            <a:chOff x="1844048" y="3634311"/>
            <a:chExt cx="137160" cy="564855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869417" y="2204702"/>
            <a:ext cx="203739" cy="839043"/>
            <a:chOff x="1844048" y="3634311"/>
            <a:chExt cx="137160" cy="564855"/>
          </a:xfrm>
        </p:grpSpPr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869417" y="3157953"/>
            <a:ext cx="203739" cy="839043"/>
            <a:chOff x="1844048" y="3634311"/>
            <a:chExt cx="137160" cy="564855"/>
          </a:xfrm>
        </p:grpSpPr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869417" y="4149396"/>
            <a:ext cx="203739" cy="839043"/>
            <a:chOff x="1844048" y="3634311"/>
            <a:chExt cx="137160" cy="564855"/>
          </a:xfrm>
        </p:grpSpPr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1844048" y="3634311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>
                <a:solidFill>
                  <a:srgbClr val="000000"/>
                </a:solidFill>
                <a:latin typeface="Times"/>
                <a:cs typeface="Times"/>
              </a:endParaRPr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844048" y="3848159"/>
              <a:ext cx="137160" cy="1371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1844048" y="406200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Oval 94"/>
          <p:cNvSpPr>
            <a:spLocks noChangeAspect="1"/>
          </p:cNvSpPr>
          <p:nvPr/>
        </p:nvSpPr>
        <p:spPr>
          <a:xfrm>
            <a:off x="5869417" y="5136056"/>
            <a:ext cx="203739" cy="20373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2014614" y="3679345"/>
            <a:ext cx="611873" cy="12566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301740" y="356592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4175703" y="3561237"/>
            <a:ext cx="415679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36253" y="35612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246300" y="2344236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V="1">
            <a:off x="3301740" y="4288930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4186577" y="434850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5221529" y="4284116"/>
            <a:ext cx="360239" cy="70265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186577" y="230918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106079" y="2522355"/>
            <a:ext cx="415679" cy="49577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52806" y="3435282"/>
            <a:ext cx="1919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it</a:t>
            </a:r>
            <a:r>
              <a:rPr lang="fr-FR" dirty="0" smtClean="0"/>
              <a:t>’</a:t>
            </a:r>
            <a:r>
              <a:rPr lang="en-US" dirty="0" smtClean="0"/>
              <a:t>s a picture of the number 6</a:t>
            </a:r>
            <a:endParaRPr lang="en-US" dirty="0"/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6173993" y="3894437"/>
            <a:ext cx="415679" cy="469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triangle" w="lg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48" t="8732" r="6750" b="9392"/>
          <a:stretch/>
        </p:blipFill>
        <p:spPr>
          <a:xfrm>
            <a:off x="158743" y="3008693"/>
            <a:ext cx="1855871" cy="17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3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33684" y="0"/>
            <a:ext cx="9277684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853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60089"/>
              </p:ext>
            </p:extLst>
          </p:nvPr>
        </p:nvGraphicFramePr>
        <p:xfrm>
          <a:off x="4624994" y="4287860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Acrobat Document" r:id="rId4" imgW="5728680" imgH="3856320" progId="AcroExch.Document.7">
                  <p:embed/>
                </p:oleObj>
              </mc:Choice>
              <mc:Fallback>
                <p:oleObj name="Acrobat Document" r:id="rId4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287860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3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8965" y="5667234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076750" y="5983700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pixels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085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2790" y="2009387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556698" y="4641900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edges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5400000">
            <a:off x="5348600" y="5371492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27"/>
          <p:cNvGrpSpPr/>
          <p:nvPr/>
        </p:nvGrpSpPr>
        <p:grpSpPr>
          <a:xfrm>
            <a:off x="4527732" y="2625410"/>
            <a:ext cx="2011362" cy="1379665"/>
            <a:chOff x="2313296" y="1969937"/>
            <a:chExt cx="2011362" cy="1379665"/>
          </a:xfrm>
        </p:grpSpPr>
        <p:graphicFrame>
          <p:nvGraphicFramePr>
            <p:cNvPr id="23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4" name="Acrobat Document" r:id="rId8" imgW="5728680" imgH="3843720" progId="AcroExch.Document.7">
                    <p:embed/>
                  </p:oleObj>
                </mc:Choice>
                <mc:Fallback>
                  <p:oleObj name="Acrobat Document" r:id="rId8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65760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462332" y="1019434"/>
            <a:ext cx="2011680" cy="1526251"/>
            <a:chOff x="487339" y="750628"/>
            <a:chExt cx="2011680" cy="1526251"/>
          </a:xfrm>
        </p:grpSpPr>
        <p:graphicFrame>
          <p:nvGraphicFramePr>
            <p:cNvPr id="25" name="Object 92"/>
            <p:cNvGraphicFramePr>
              <a:graphicFrameLocks noChangeAspect="1"/>
            </p:cNvGraphicFramePr>
            <p:nvPr/>
          </p:nvGraphicFramePr>
          <p:xfrm>
            <a:off x="528614" y="838604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5" name="Acrobat Document" r:id="rId10" imgW="5728680" imgH="4071960" progId="AcroExch.Document.7">
                    <p:embed/>
                  </p:oleObj>
                </mc:Choice>
                <mc:Fallback>
                  <p:oleObj name="Acrobat Document" r:id="rId10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614" y="838604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182880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29" name="AutoShape 4"/>
          <p:cNvSpPr>
            <a:spLocks noChangeArrowheads="1"/>
          </p:cNvSpPr>
          <p:nvPr/>
        </p:nvSpPr>
        <p:spPr bwMode="auto">
          <a:xfrm rot="5400000">
            <a:off x="5341930" y="3968500"/>
            <a:ext cx="182880" cy="274320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auto">
          <a:xfrm rot="5400000">
            <a:off x="5315332" y="2634844"/>
            <a:ext cx="182880" cy="253282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5448" y="295100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of edges)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84075" y="1607905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object models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31164" y="6519446"/>
            <a:ext cx="1449436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>
                <a:solidFill>
                  <a:schemeClr val="bg1"/>
                </a:solidFill>
              </a:rPr>
              <a:t>[Honglak Lee]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9170" y="4313687"/>
            <a:ext cx="22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images of faces. </a:t>
            </a: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Visualize the Weights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649210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/>
      <p:bldP spid="3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6489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841500"/>
            <a:ext cx="7874000" cy="3175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781" y="5310351"/>
            <a:ext cx="43500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1 Trillion Artificial Neurons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Google Brain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11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Watched YouTube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94" y="2250072"/>
            <a:ext cx="6269789" cy="257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8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893481" y="1467969"/>
            <a:ext cx="3494090" cy="83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6 Assignments</a:t>
            </a:r>
            <a:endParaRPr lang="en-US" sz="32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Class Breakdown</a:t>
            </a:r>
            <a:endParaRPr lang="en-US" sz="4600" dirty="0">
              <a:latin typeface="Calibri"/>
              <a:cs typeface="Calibri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893481" y="2554277"/>
            <a:ext cx="4848310" cy="83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Midterm</a:t>
            </a:r>
          </a:p>
          <a:p>
            <a:pPr>
              <a:lnSpc>
                <a:spcPct val="94000"/>
              </a:lnSpc>
            </a:pPr>
            <a:r>
              <a:rPr lang="en-US" sz="3200" dirty="0" smtClean="0">
                <a:solidFill>
                  <a:schemeClr val="tx1"/>
                </a:solidFill>
                <a:latin typeface="+mn-lt"/>
              </a:rPr>
              <a:t>Tuesday May 3</a:t>
            </a:r>
            <a:r>
              <a:rPr lang="en-US" sz="3200" baseline="30000" dirty="0" smtClean="0">
                <a:solidFill>
                  <a:schemeClr val="tx1"/>
                </a:solidFill>
                <a:latin typeface="+mn-lt"/>
              </a:rPr>
              <a:t>rd</a:t>
            </a:r>
            <a:r>
              <a:rPr lang="en-US" sz="3200" dirty="0" smtClean="0">
                <a:solidFill>
                  <a:schemeClr val="tx1"/>
                </a:solidFill>
                <a:latin typeface="+mn-lt"/>
              </a:rPr>
              <a:t>, 7-9pm 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93481" y="4131754"/>
            <a:ext cx="4848310" cy="83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Final</a:t>
            </a:r>
          </a:p>
          <a:p>
            <a:pPr>
              <a:lnSpc>
                <a:spcPct val="94000"/>
              </a:lnSpc>
            </a:pPr>
            <a:r>
              <a:rPr lang="en-US" sz="3200" dirty="0" smtClean="0">
                <a:solidFill>
                  <a:schemeClr val="tx1"/>
                </a:solidFill>
                <a:latin typeface="+mn-lt"/>
              </a:rPr>
              <a:t>Monday June </a:t>
            </a:r>
            <a:r>
              <a:rPr lang="en-US" sz="3200" dirty="0" smtClean="0">
                <a:solidFill>
                  <a:schemeClr val="tx1"/>
                </a:solidFill>
                <a:latin typeface="+mn-lt"/>
              </a:rPr>
              <a:t>6th</a:t>
            </a:r>
            <a:r>
              <a:rPr lang="en-US" sz="3200" dirty="0" smtClean="0">
                <a:solidFill>
                  <a:schemeClr val="tx1"/>
                </a:solidFill>
                <a:latin typeface="+mn-lt"/>
              </a:rPr>
              <a:t> 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93481" y="5628982"/>
            <a:ext cx="4848310" cy="83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7278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>
              <a:lnSpc>
                <a:spcPct val="94000"/>
              </a:lnSpc>
            </a:pPr>
            <a:r>
              <a:rPr lang="en-US" sz="3200" b="1" dirty="0" smtClean="0">
                <a:solidFill>
                  <a:schemeClr val="tx1"/>
                </a:solidFill>
                <a:latin typeface="+mn-lt"/>
              </a:rPr>
              <a:t>Lecture Participation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7398" y="1467969"/>
            <a:ext cx="8939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</a:rPr>
              <a:t>45%</a:t>
            </a:r>
            <a:endParaRPr kumimoji="1" lang="zh-CN" altLang="en-US" sz="3200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398" y="2554277"/>
            <a:ext cx="8939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</a:rPr>
              <a:t>20%</a:t>
            </a:r>
            <a:endParaRPr kumimoji="1" lang="zh-CN" altLang="en-US" sz="3200" dirty="0">
              <a:solidFill>
                <a:schemeClr val="accent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7398" y="4131754"/>
            <a:ext cx="8939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</a:rPr>
              <a:t>35%</a:t>
            </a:r>
            <a:endParaRPr kumimoji="1" lang="zh-CN" altLang="en-US" sz="3200" dirty="0"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7398" y="5628982"/>
            <a:ext cx="6860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chemeClr val="accent3"/>
                </a:solidFill>
              </a:rPr>
              <a:t>5%</a:t>
            </a:r>
            <a:endParaRPr kumimoji="1" lang="zh-CN" alt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243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000" y="1511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9396" y="5080064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Optimal stimulus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by numerical optimization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1" y="1880632"/>
            <a:ext cx="3893197" cy="29815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5" y="1880632"/>
            <a:ext cx="4111044" cy="3088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7063" y="5189090"/>
            <a:ext cx="284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Top stimuli from the test set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 Neuron That Fires When It Sees Cats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6147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meme-6669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14" y="601568"/>
            <a:ext cx="6945208" cy="54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110" y="2065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8"/>
          <p:cNvSpPr>
            <a:spLocks noChangeArrowheads="1"/>
          </p:cNvSpPr>
          <p:nvPr/>
        </p:nvSpPr>
        <p:spPr bwMode="auto">
          <a:xfrm>
            <a:off x="8337507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20844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 bwMode="auto">
          <a:xfrm flipV="1">
            <a:off x="685297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 flipV="1">
            <a:off x="685297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V="1">
            <a:off x="6852972" y="28354589"/>
            <a:ext cx="6572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V="1">
            <a:off x="7499084" y="28354589"/>
            <a:ext cx="11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510197" y="28354589"/>
            <a:ext cx="6350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V="1">
            <a:off x="7499084" y="28354589"/>
            <a:ext cx="646113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V="1">
            <a:off x="8145197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8145197" y="28354589"/>
            <a:ext cx="644525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V="1">
            <a:off x="8789722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 flipV="1">
            <a:off x="8789722" y="28354589"/>
            <a:ext cx="646112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V="1">
            <a:off x="9435834" y="28354589"/>
            <a:ext cx="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9435834" y="28354589"/>
            <a:ext cx="546100" cy="777875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6630152" y="26404608"/>
            <a:ext cx="6572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7287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7287377" y="26404608"/>
            <a:ext cx="63500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V="1">
            <a:off x="7922377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8566902" y="26404608"/>
            <a:ext cx="0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7922377" y="26404608"/>
            <a:ext cx="644525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8566902" y="26404608"/>
            <a:ext cx="646112" cy="131286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23"/>
          <p:cNvSpPr>
            <a:spLocks noChangeArrowheads="1"/>
          </p:cNvSpPr>
          <p:nvPr/>
        </p:nvSpPr>
        <p:spPr bwMode="auto">
          <a:xfrm>
            <a:off x="7079414" y="25977570"/>
            <a:ext cx="458788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24"/>
          <p:cNvSpPr>
            <a:spLocks noChangeArrowheads="1"/>
          </p:cNvSpPr>
          <p:nvPr/>
        </p:nvSpPr>
        <p:spPr bwMode="auto">
          <a:xfrm>
            <a:off x="7188952" y="26087108"/>
            <a:ext cx="458787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Oval 23"/>
          <p:cNvSpPr>
            <a:spLocks noChangeArrowheads="1"/>
          </p:cNvSpPr>
          <p:nvPr/>
        </p:nvSpPr>
        <p:spPr bwMode="auto">
          <a:xfrm>
            <a:off x="7735052" y="25977570"/>
            <a:ext cx="460375" cy="458788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Oval 24"/>
          <p:cNvSpPr>
            <a:spLocks noChangeArrowheads="1"/>
          </p:cNvSpPr>
          <p:nvPr/>
        </p:nvSpPr>
        <p:spPr bwMode="auto">
          <a:xfrm>
            <a:off x="7844589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8446252" y="26087108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27"/>
          <p:cNvSpPr>
            <a:spLocks noChangeArrowheads="1"/>
          </p:cNvSpPr>
          <p:nvPr/>
        </p:nvSpPr>
        <p:spPr bwMode="auto">
          <a:xfrm>
            <a:off x="6645009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7" name="Oval 27"/>
          <p:cNvSpPr>
            <a:spLocks noChangeArrowheads="1"/>
          </p:cNvSpPr>
          <p:nvPr/>
        </p:nvSpPr>
        <p:spPr bwMode="auto">
          <a:xfrm>
            <a:off x="5989372" y="291324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8" name="Oval 27"/>
          <p:cNvSpPr>
            <a:spLocks noChangeArrowheads="1"/>
          </p:cNvSpPr>
          <p:nvPr/>
        </p:nvSpPr>
        <p:spPr bwMode="auto">
          <a:xfrm>
            <a:off x="795787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9" name="Oval 27"/>
          <p:cNvSpPr>
            <a:spLocks noChangeArrowheads="1"/>
          </p:cNvSpPr>
          <p:nvPr/>
        </p:nvSpPr>
        <p:spPr bwMode="auto">
          <a:xfrm>
            <a:off x="7302234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9216759" y="291324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1" name="Oval 27"/>
          <p:cNvSpPr>
            <a:spLocks noChangeArrowheads="1"/>
          </p:cNvSpPr>
          <p:nvPr/>
        </p:nvSpPr>
        <p:spPr bwMode="auto">
          <a:xfrm>
            <a:off x="8559534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42" name="Oval 28" descr="Large grid"/>
          <p:cNvSpPr>
            <a:spLocks noChangeArrowheads="1"/>
          </p:cNvSpPr>
          <p:nvPr/>
        </p:nvSpPr>
        <p:spPr bwMode="auto">
          <a:xfrm>
            <a:off x="7079296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Oval 30" descr="Large grid"/>
          <p:cNvSpPr>
            <a:spLocks noChangeArrowheads="1"/>
          </p:cNvSpPr>
          <p:nvPr/>
        </p:nvSpPr>
        <p:spPr bwMode="auto">
          <a:xfrm>
            <a:off x="7180727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Oval 31" descr="Large grid"/>
          <p:cNvSpPr>
            <a:spLocks noChangeArrowheads="1"/>
          </p:cNvSpPr>
          <p:nvPr/>
        </p:nvSpPr>
        <p:spPr bwMode="auto">
          <a:xfrm>
            <a:off x="7291277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Oval 40" descr="20%"/>
          <p:cNvSpPr>
            <a:spLocks noChangeArrowheads="1"/>
          </p:cNvSpPr>
          <p:nvPr/>
        </p:nvSpPr>
        <p:spPr bwMode="auto">
          <a:xfrm>
            <a:off x="8391071" y="27727891"/>
            <a:ext cx="459520" cy="459459"/>
          </a:xfrm>
          <a:prstGeom prst="ellipse">
            <a:avLst/>
          </a:prstGeom>
          <a:pattFill prst="pct20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Oval 41" descr="20%"/>
          <p:cNvSpPr>
            <a:spLocks noChangeArrowheads="1"/>
          </p:cNvSpPr>
          <p:nvPr/>
        </p:nvSpPr>
        <p:spPr bwMode="auto">
          <a:xfrm>
            <a:off x="8501622" y="27852601"/>
            <a:ext cx="459520" cy="459459"/>
          </a:xfrm>
          <a:prstGeom prst="ellipse">
            <a:avLst/>
          </a:prstGeom>
          <a:pattFill prst="pct20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9818422" y="291324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7790614" y="27399970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77"/>
          <p:cNvSpPr txBox="1">
            <a:spLocks noChangeArrowheads="1"/>
          </p:cNvSpPr>
          <p:nvPr/>
        </p:nvSpPr>
        <p:spPr bwMode="auto">
          <a:xfrm>
            <a:off x="7881587" y="26878679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Pooling 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10018960" y="27672778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81"/>
          <p:cNvSpPr txBox="1">
            <a:spLocks noChangeArrowheads="1"/>
          </p:cNvSpPr>
          <p:nvPr/>
        </p:nvSpPr>
        <p:spPr bwMode="auto">
          <a:xfrm>
            <a:off x="10845804" y="27421953"/>
            <a:ext cx="3229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o</a:t>
            </a:r>
            <a:r>
              <a:rPr lang="en-US" sz="3000" b="1" dirty="0" smtClean="0">
                <a:solidFill>
                  <a:srgbClr val="FF0000"/>
                </a:solidFill>
              </a:rPr>
              <a:t>f maps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52" name="Oval 48"/>
          <p:cNvSpPr>
            <a:spLocks noChangeArrowheads="1"/>
          </p:cNvSpPr>
          <p:nvPr/>
        </p:nvSpPr>
        <p:spPr bwMode="auto">
          <a:xfrm>
            <a:off x="7079296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Oval 49"/>
          <p:cNvSpPr>
            <a:spLocks noChangeArrowheads="1"/>
          </p:cNvSpPr>
          <p:nvPr/>
        </p:nvSpPr>
        <p:spPr bwMode="auto">
          <a:xfrm>
            <a:off x="718870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Oval 50"/>
          <p:cNvSpPr>
            <a:spLocks noChangeArrowheads="1"/>
          </p:cNvSpPr>
          <p:nvPr/>
        </p:nvSpPr>
        <p:spPr bwMode="auto">
          <a:xfrm>
            <a:off x="7298115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Oval 48"/>
          <p:cNvSpPr>
            <a:spLocks noChangeArrowheads="1"/>
          </p:cNvSpPr>
          <p:nvPr/>
        </p:nvSpPr>
        <p:spPr bwMode="auto">
          <a:xfrm>
            <a:off x="7735754" y="25977571"/>
            <a:ext cx="459520" cy="459459"/>
          </a:xfrm>
          <a:prstGeom prst="ellipse">
            <a:avLst/>
          </a:prstGeom>
          <a:solidFill>
            <a:srgbClr val="9BBB59"/>
          </a:solid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7845163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Oval 50"/>
          <p:cNvSpPr>
            <a:spLocks noChangeArrowheads="1"/>
          </p:cNvSpPr>
          <p:nvPr/>
        </p:nvSpPr>
        <p:spPr bwMode="auto">
          <a:xfrm>
            <a:off x="7954573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8446916" y="26086966"/>
            <a:ext cx="459520" cy="459459"/>
          </a:xfrm>
          <a:prstGeom prst="ellipse">
            <a:avLst/>
          </a:prstGeom>
          <a:solidFill>
            <a:srgbClr val="E5B8B7"/>
          </a:solid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Oval 50"/>
          <p:cNvSpPr>
            <a:spLocks noChangeArrowheads="1"/>
          </p:cNvSpPr>
          <p:nvPr/>
        </p:nvSpPr>
        <p:spPr bwMode="auto">
          <a:xfrm>
            <a:off x="8556326" y="26178128"/>
            <a:ext cx="459520" cy="459459"/>
          </a:xfrm>
          <a:prstGeom prst="ellipse">
            <a:avLst/>
          </a:prstGeom>
          <a:solidFill>
            <a:srgbClr val="95B3D7"/>
          </a:solid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Oval 28" descr="Large grid"/>
          <p:cNvSpPr>
            <a:spLocks noChangeArrowheads="1"/>
          </p:cNvSpPr>
          <p:nvPr/>
        </p:nvSpPr>
        <p:spPr bwMode="auto">
          <a:xfrm>
            <a:off x="8392211" y="277082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Oval 30" descr="Large grid"/>
          <p:cNvSpPr>
            <a:spLocks noChangeArrowheads="1"/>
          </p:cNvSpPr>
          <p:nvPr/>
        </p:nvSpPr>
        <p:spPr bwMode="auto">
          <a:xfrm>
            <a:off x="8493642" y="278329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Oval 31" descr="Large grid"/>
          <p:cNvSpPr>
            <a:spLocks noChangeArrowheads="1"/>
          </p:cNvSpPr>
          <p:nvPr/>
        </p:nvSpPr>
        <p:spPr bwMode="auto">
          <a:xfrm>
            <a:off x="8604193" y="279248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36" descr="Wide downward diagonal"/>
          <p:cNvSpPr>
            <a:spLocks noChangeArrowheads="1"/>
          </p:cNvSpPr>
          <p:nvPr/>
        </p:nvSpPr>
        <p:spPr bwMode="auto">
          <a:xfrm>
            <a:off x="7078158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4" name="Oval 37" descr="Wide downward diagonal"/>
          <p:cNvSpPr>
            <a:spLocks noChangeArrowheads="1"/>
          </p:cNvSpPr>
          <p:nvPr/>
        </p:nvSpPr>
        <p:spPr bwMode="auto">
          <a:xfrm>
            <a:off x="7188706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Oval 38" descr="Wide downward diagonal"/>
          <p:cNvSpPr>
            <a:spLocks noChangeArrowheads="1"/>
          </p:cNvSpPr>
          <p:nvPr/>
        </p:nvSpPr>
        <p:spPr bwMode="auto">
          <a:xfrm>
            <a:off x="7296977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Oval 36" descr="Wide downward diagonal"/>
          <p:cNvSpPr>
            <a:spLocks noChangeArrowheads="1"/>
          </p:cNvSpPr>
          <p:nvPr/>
        </p:nvSpPr>
        <p:spPr bwMode="auto">
          <a:xfrm>
            <a:off x="8391073" y="277125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Oval 37" descr="Wide downward diagonal"/>
          <p:cNvSpPr>
            <a:spLocks noChangeArrowheads="1"/>
          </p:cNvSpPr>
          <p:nvPr/>
        </p:nvSpPr>
        <p:spPr bwMode="auto">
          <a:xfrm>
            <a:off x="8501621" y="278372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Oval 38" descr="Wide downward diagonal"/>
          <p:cNvSpPr>
            <a:spLocks noChangeArrowheads="1"/>
          </p:cNvSpPr>
          <p:nvPr/>
        </p:nvSpPr>
        <p:spPr bwMode="auto">
          <a:xfrm>
            <a:off x="8609892" y="279291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6294172" y="30293339"/>
            <a:ext cx="4405652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77"/>
          <p:cNvSpPr txBox="1">
            <a:spLocks noChangeArrowheads="1"/>
          </p:cNvSpPr>
          <p:nvPr/>
        </p:nvSpPr>
        <p:spPr bwMode="auto">
          <a:xfrm>
            <a:off x="6970614" y="30383276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Image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200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1" name="TextBox 581"/>
          <p:cNvSpPr txBox="1">
            <a:spLocks noChangeArrowheads="1"/>
          </p:cNvSpPr>
          <p:nvPr/>
        </p:nvSpPr>
        <p:spPr bwMode="auto">
          <a:xfrm>
            <a:off x="9753600" y="23916753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output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</a:t>
            </a:r>
            <a:r>
              <a:rPr lang="en-US" sz="3000" b="1" dirty="0" smtClean="0">
                <a:solidFill>
                  <a:srgbClr val="FF0000"/>
                </a:solidFill>
              </a:rPr>
              <a:t>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72" name="Oval 27"/>
          <p:cNvSpPr>
            <a:spLocks noChangeArrowheads="1"/>
          </p:cNvSpPr>
          <p:nvPr/>
        </p:nvSpPr>
        <p:spPr bwMode="auto">
          <a:xfrm>
            <a:off x="6797409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3" name="Oval 27"/>
          <p:cNvSpPr>
            <a:spLocks noChangeArrowheads="1"/>
          </p:cNvSpPr>
          <p:nvPr/>
        </p:nvSpPr>
        <p:spPr bwMode="auto">
          <a:xfrm>
            <a:off x="6141772" y="292848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4" name="Oval 27"/>
          <p:cNvSpPr>
            <a:spLocks noChangeArrowheads="1"/>
          </p:cNvSpPr>
          <p:nvPr/>
        </p:nvSpPr>
        <p:spPr bwMode="auto">
          <a:xfrm>
            <a:off x="811027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5" name="Oval 27"/>
          <p:cNvSpPr>
            <a:spLocks noChangeArrowheads="1"/>
          </p:cNvSpPr>
          <p:nvPr/>
        </p:nvSpPr>
        <p:spPr bwMode="auto">
          <a:xfrm>
            <a:off x="7454634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6" name="Oval 27"/>
          <p:cNvSpPr>
            <a:spLocks noChangeArrowheads="1"/>
          </p:cNvSpPr>
          <p:nvPr/>
        </p:nvSpPr>
        <p:spPr bwMode="auto">
          <a:xfrm>
            <a:off x="9369159" y="292848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7" name="Oval 27"/>
          <p:cNvSpPr>
            <a:spLocks noChangeArrowheads="1"/>
          </p:cNvSpPr>
          <p:nvPr/>
        </p:nvSpPr>
        <p:spPr bwMode="auto">
          <a:xfrm>
            <a:off x="8711934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8" name="Oval 27"/>
          <p:cNvSpPr>
            <a:spLocks noChangeArrowheads="1"/>
          </p:cNvSpPr>
          <p:nvPr/>
        </p:nvSpPr>
        <p:spPr bwMode="auto">
          <a:xfrm>
            <a:off x="9970822" y="292848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79" name="Oval 27"/>
          <p:cNvSpPr>
            <a:spLocks noChangeArrowheads="1"/>
          </p:cNvSpPr>
          <p:nvPr/>
        </p:nvSpPr>
        <p:spPr bwMode="auto">
          <a:xfrm>
            <a:off x="6949809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0" name="Oval 27"/>
          <p:cNvSpPr>
            <a:spLocks noChangeArrowheads="1"/>
          </p:cNvSpPr>
          <p:nvPr/>
        </p:nvSpPr>
        <p:spPr bwMode="auto">
          <a:xfrm>
            <a:off x="6294172" y="29437264"/>
            <a:ext cx="458787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1" name="Oval 27"/>
          <p:cNvSpPr>
            <a:spLocks noChangeArrowheads="1"/>
          </p:cNvSpPr>
          <p:nvPr/>
        </p:nvSpPr>
        <p:spPr bwMode="auto">
          <a:xfrm>
            <a:off x="826267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2" name="Oval 27"/>
          <p:cNvSpPr>
            <a:spLocks noChangeArrowheads="1"/>
          </p:cNvSpPr>
          <p:nvPr/>
        </p:nvSpPr>
        <p:spPr bwMode="auto">
          <a:xfrm>
            <a:off x="7607034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3" name="Oval 27"/>
          <p:cNvSpPr>
            <a:spLocks noChangeArrowheads="1"/>
          </p:cNvSpPr>
          <p:nvPr/>
        </p:nvSpPr>
        <p:spPr bwMode="auto">
          <a:xfrm>
            <a:off x="9521559" y="29437264"/>
            <a:ext cx="458788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4" name="Oval 27"/>
          <p:cNvSpPr>
            <a:spLocks noChangeArrowheads="1"/>
          </p:cNvSpPr>
          <p:nvPr/>
        </p:nvSpPr>
        <p:spPr bwMode="auto">
          <a:xfrm>
            <a:off x="8864334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5" name="Oval 27"/>
          <p:cNvSpPr>
            <a:spLocks noChangeArrowheads="1"/>
          </p:cNvSpPr>
          <p:nvPr/>
        </p:nvSpPr>
        <p:spPr bwMode="auto">
          <a:xfrm>
            <a:off x="10123222" y="29437264"/>
            <a:ext cx="460375" cy="4587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  <a:round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1190028" y="28933451"/>
            <a:ext cx="328797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</a:rPr>
              <a:t>Number </a:t>
            </a:r>
            <a:r>
              <a:rPr lang="en-US" sz="3000" b="1" dirty="0" smtClean="0">
                <a:solidFill>
                  <a:srgbClr val="FF0000"/>
                </a:solidFill>
              </a:rPr>
              <a:t> of input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channels </a:t>
            </a:r>
            <a:r>
              <a:rPr lang="en-US" sz="3000" b="1" dirty="0">
                <a:solidFill>
                  <a:srgbClr val="FF0000"/>
                </a:solidFill>
              </a:rPr>
              <a:t>= 3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10481716" y="29067376"/>
            <a:ext cx="620712" cy="739775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H="1" flipV="1">
            <a:off x="5486400" y="24297753"/>
            <a:ext cx="17707" cy="5509398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577"/>
          <p:cNvSpPr txBox="1">
            <a:spLocks noChangeArrowheads="1"/>
          </p:cNvSpPr>
          <p:nvPr/>
        </p:nvSpPr>
        <p:spPr bwMode="auto">
          <a:xfrm rot="16200000">
            <a:off x="4307501" y="27698367"/>
            <a:ext cx="1916245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One layer</a:t>
            </a:r>
            <a:endParaRPr lang="en-US" sz="3000" b="1" dirty="0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8605052" y="28941022"/>
            <a:ext cx="1641475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577"/>
          <p:cNvSpPr txBox="1">
            <a:spLocks noChangeArrowheads="1"/>
          </p:cNvSpPr>
          <p:nvPr/>
        </p:nvSpPr>
        <p:spPr bwMode="auto">
          <a:xfrm>
            <a:off x="8414093" y="28411935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RF size = 18</a:t>
            </a:r>
            <a:endParaRPr lang="en-US" sz="3000" b="1" dirty="0">
              <a:solidFill>
                <a:srgbClr val="FF0000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8236744" y="21935553"/>
            <a:ext cx="0" cy="736836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581"/>
          <p:cNvSpPr txBox="1">
            <a:spLocks noChangeArrowheads="1"/>
          </p:cNvSpPr>
          <p:nvPr/>
        </p:nvSpPr>
        <p:spPr bwMode="auto">
          <a:xfrm>
            <a:off x="5607218" y="22849953"/>
            <a:ext cx="5670382" cy="1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Input to another layer above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 </a:t>
            </a:r>
            <a:r>
              <a:rPr lang="en-US" sz="3000" b="1" dirty="0" smtClean="0">
                <a:solidFill>
                  <a:prstClr val="white"/>
                </a:solidFill>
              </a:rPr>
              <a:t>   (image with 8 channels)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4" name="TextBox 577"/>
          <p:cNvSpPr txBox="1">
            <a:spLocks noChangeArrowheads="1"/>
          </p:cNvSpPr>
          <p:nvPr/>
        </p:nvSpPr>
        <p:spPr bwMode="auto">
          <a:xfrm>
            <a:off x="5602476" y="28263213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prstClr val="white"/>
                </a:solidFill>
              </a:rPr>
              <a:t>W</a:t>
            </a:r>
          </a:p>
        </p:txBody>
      </p:sp>
      <p:sp>
        <p:nvSpPr>
          <p:cNvPr id="95" name="TextBox 577"/>
          <p:cNvSpPr txBox="1">
            <a:spLocks noChangeArrowheads="1"/>
          </p:cNvSpPr>
          <p:nvPr/>
        </p:nvSpPr>
        <p:spPr bwMode="auto">
          <a:xfrm>
            <a:off x="5591540" y="26802890"/>
            <a:ext cx="773793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prstClr val="white"/>
                </a:solidFill>
              </a:rPr>
              <a:t>H</a:t>
            </a:r>
            <a:endParaRPr lang="en-US" sz="3000" b="1" dirty="0">
              <a:solidFill>
                <a:prstClr val="white"/>
              </a:solidFill>
            </a:endParaRPr>
          </a:p>
        </p:txBody>
      </p:sp>
      <p:sp>
        <p:nvSpPr>
          <p:cNvPr id="96" name="Oval 48"/>
          <p:cNvSpPr>
            <a:spLocks noChangeArrowheads="1"/>
          </p:cNvSpPr>
          <p:nvPr/>
        </p:nvSpPr>
        <p:spPr bwMode="auto">
          <a:xfrm>
            <a:off x="8153400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7" name="Straight Arrow Connector 96"/>
          <p:cNvCxnSpPr>
            <a:stCxn id="52" idx="0"/>
            <a:endCxn id="103" idx="4"/>
          </p:cNvCxnSpPr>
          <p:nvPr/>
        </p:nvCxnSpPr>
        <p:spPr bwMode="auto">
          <a:xfrm flipV="1">
            <a:off x="7309056" y="24771152"/>
            <a:ext cx="1183277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0"/>
            <a:endCxn id="102" idx="4"/>
          </p:cNvCxnSpPr>
          <p:nvPr/>
        </p:nvCxnSpPr>
        <p:spPr bwMode="auto">
          <a:xfrm flipV="1">
            <a:off x="7309056" y="24771152"/>
            <a:ext cx="57214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5" idx="0"/>
            <a:endCxn id="103" idx="4"/>
          </p:cNvCxnSpPr>
          <p:nvPr/>
        </p:nvCxnSpPr>
        <p:spPr bwMode="auto">
          <a:xfrm flipV="1">
            <a:off x="7965514" y="24771152"/>
            <a:ext cx="52681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5" idx="0"/>
            <a:endCxn id="102" idx="4"/>
          </p:cNvCxnSpPr>
          <p:nvPr/>
        </p:nvCxnSpPr>
        <p:spPr bwMode="auto">
          <a:xfrm flipH="1" flipV="1">
            <a:off x="7881205" y="24771152"/>
            <a:ext cx="84309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" idx="0"/>
            <a:endCxn id="103" idx="4"/>
          </p:cNvCxnSpPr>
          <p:nvPr/>
        </p:nvCxnSpPr>
        <p:spPr bwMode="auto">
          <a:xfrm flipH="1" flipV="1">
            <a:off x="8492333" y="24771152"/>
            <a:ext cx="74934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24"/>
          <p:cNvSpPr>
            <a:spLocks noChangeArrowheads="1"/>
          </p:cNvSpPr>
          <p:nvPr/>
        </p:nvSpPr>
        <p:spPr bwMode="auto">
          <a:xfrm>
            <a:off x="7651017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3" name="Oval 24"/>
          <p:cNvSpPr>
            <a:spLocks noChangeArrowheads="1"/>
          </p:cNvSpPr>
          <p:nvPr/>
        </p:nvSpPr>
        <p:spPr bwMode="auto">
          <a:xfrm>
            <a:off x="8262145" y="24312365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" name="Oval 48"/>
          <p:cNvSpPr>
            <a:spLocks noChangeArrowheads="1"/>
          </p:cNvSpPr>
          <p:nvPr/>
        </p:nvSpPr>
        <p:spPr bwMode="auto">
          <a:xfrm>
            <a:off x="7542182" y="24202828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Oval 49"/>
          <p:cNvSpPr>
            <a:spLocks noChangeArrowheads="1"/>
          </p:cNvSpPr>
          <p:nvPr/>
        </p:nvSpPr>
        <p:spPr bwMode="auto">
          <a:xfrm>
            <a:off x="7651591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49"/>
          <p:cNvSpPr>
            <a:spLocks noChangeArrowheads="1"/>
          </p:cNvSpPr>
          <p:nvPr/>
        </p:nvSpPr>
        <p:spPr bwMode="auto">
          <a:xfrm>
            <a:off x="8262809" y="2431222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 bwMode="auto">
          <a:xfrm>
            <a:off x="8839200" y="24221553"/>
            <a:ext cx="579756" cy="648613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5" idx="0"/>
            <a:endCxn id="102" idx="4"/>
          </p:cNvCxnSpPr>
          <p:nvPr/>
        </p:nvCxnSpPr>
        <p:spPr bwMode="auto">
          <a:xfrm flipH="1" flipV="1">
            <a:off x="7881205" y="24771152"/>
            <a:ext cx="686062" cy="1206419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50"/>
          <p:cNvSpPr>
            <a:spLocks noChangeArrowheads="1"/>
          </p:cNvSpPr>
          <p:nvPr/>
        </p:nvSpPr>
        <p:spPr bwMode="auto">
          <a:xfrm>
            <a:off x="8374539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Oval 50"/>
          <p:cNvSpPr>
            <a:spLocks noChangeArrowheads="1"/>
          </p:cNvSpPr>
          <p:nvPr/>
        </p:nvSpPr>
        <p:spPr bwMode="auto">
          <a:xfrm>
            <a:off x="7755474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7239000" y="25821753"/>
            <a:ext cx="1600200" cy="0"/>
          </a:xfrm>
          <a:prstGeom prst="line">
            <a:avLst/>
          </a:prstGeom>
          <a:ln w="44450">
            <a:solidFill>
              <a:schemeClr val="bg2">
                <a:lumMod val="10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577"/>
          <p:cNvSpPr txBox="1">
            <a:spLocks noChangeArrowheads="1"/>
          </p:cNvSpPr>
          <p:nvPr/>
        </p:nvSpPr>
        <p:spPr bwMode="auto">
          <a:xfrm>
            <a:off x="7924800" y="25212153"/>
            <a:ext cx="3309640" cy="553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 b="1" dirty="0" smtClean="0">
                <a:solidFill>
                  <a:srgbClr val="FF0000"/>
                </a:solidFill>
              </a:rPr>
              <a:t>LCN </a:t>
            </a:r>
            <a:r>
              <a:rPr lang="en-US" sz="3000" b="1" dirty="0">
                <a:solidFill>
                  <a:srgbClr val="FF0000"/>
                </a:solidFill>
              </a:rPr>
              <a:t>Size = </a:t>
            </a:r>
            <a:r>
              <a:rPr lang="en-US" sz="3000" b="1" dirty="0" smtClean="0">
                <a:solidFill>
                  <a:srgbClr val="FF0000"/>
                </a:solidFill>
              </a:rPr>
              <a:t>5</a:t>
            </a:r>
            <a:endParaRPr lang="en-US" sz="3000" b="1" dirty="0">
              <a:solidFill>
                <a:srgbClr val="FF0000"/>
              </a:solidFill>
            </a:endParaRPr>
          </a:p>
        </p:txBody>
      </p:sp>
      <p:sp>
        <p:nvSpPr>
          <p:cNvPr id="113" name="Oval 24"/>
          <p:cNvSpPr>
            <a:spLocks noChangeArrowheads="1"/>
          </p:cNvSpPr>
          <p:nvPr/>
        </p:nvSpPr>
        <p:spPr bwMode="auto">
          <a:xfrm>
            <a:off x="7039097" y="24331091"/>
            <a:ext cx="460375" cy="458787"/>
          </a:xfrm>
          <a:prstGeom prst="ellipse">
            <a:avLst/>
          </a:prstGeom>
          <a:solidFill>
            <a:srgbClr val="8064A2"/>
          </a:solidFill>
          <a:ln w="25400">
            <a:solidFill>
              <a:srgbClr val="3F3151"/>
            </a:solidFill>
            <a:round/>
            <a:headEnd/>
            <a:tailEnd/>
          </a:ln>
          <a:effectLst>
            <a:outerShdw blurRad="63500" dist="29783" dir="3885598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48"/>
          <p:cNvSpPr>
            <a:spLocks noChangeArrowheads="1"/>
          </p:cNvSpPr>
          <p:nvPr/>
        </p:nvSpPr>
        <p:spPr bwMode="auto">
          <a:xfrm>
            <a:off x="6930262" y="24221554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Oval 49"/>
          <p:cNvSpPr>
            <a:spLocks noChangeArrowheads="1"/>
          </p:cNvSpPr>
          <p:nvPr/>
        </p:nvSpPr>
        <p:spPr bwMode="auto">
          <a:xfrm>
            <a:off x="7039671" y="24330949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6" name="Straight Arrow Connector 115"/>
          <p:cNvCxnSpPr>
            <a:stCxn id="52" idx="0"/>
            <a:endCxn id="113" idx="4"/>
          </p:cNvCxnSpPr>
          <p:nvPr/>
        </p:nvCxnSpPr>
        <p:spPr bwMode="auto">
          <a:xfrm flipH="1" flipV="1">
            <a:off x="7269285" y="24789878"/>
            <a:ext cx="39771" cy="118769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3" idx="0"/>
            <a:endCxn id="113" idx="4"/>
          </p:cNvCxnSpPr>
          <p:nvPr/>
        </p:nvCxnSpPr>
        <p:spPr bwMode="auto">
          <a:xfrm flipH="1" flipV="1">
            <a:off x="7269285" y="24789878"/>
            <a:ext cx="695955" cy="1187692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" idx="0"/>
            <a:endCxn id="115" idx="4"/>
          </p:cNvCxnSpPr>
          <p:nvPr/>
        </p:nvCxnSpPr>
        <p:spPr bwMode="auto">
          <a:xfrm flipH="1" flipV="1">
            <a:off x="7269431" y="24790408"/>
            <a:ext cx="1297836" cy="1187163"/>
          </a:xfrm>
          <a:prstGeom prst="straightConnector1">
            <a:avLst/>
          </a:prstGeom>
          <a:ln w="38100">
            <a:solidFill>
              <a:schemeClr val="tx1">
                <a:alpha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50"/>
          <p:cNvSpPr>
            <a:spLocks noChangeArrowheads="1"/>
          </p:cNvSpPr>
          <p:nvPr/>
        </p:nvSpPr>
        <p:spPr bwMode="auto">
          <a:xfrm>
            <a:off x="7160480" y="24450153"/>
            <a:ext cx="459520" cy="459459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Oval 28" descr="Large grid"/>
          <p:cNvSpPr>
            <a:spLocks noChangeArrowheads="1"/>
          </p:cNvSpPr>
          <p:nvPr/>
        </p:nvSpPr>
        <p:spPr bwMode="auto">
          <a:xfrm>
            <a:off x="6409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30" descr="Large grid"/>
          <p:cNvSpPr>
            <a:spLocks noChangeArrowheads="1"/>
          </p:cNvSpPr>
          <p:nvPr/>
        </p:nvSpPr>
        <p:spPr bwMode="auto">
          <a:xfrm>
            <a:off x="6510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Oval 31" descr="Large grid"/>
          <p:cNvSpPr>
            <a:spLocks noChangeArrowheads="1"/>
          </p:cNvSpPr>
          <p:nvPr/>
        </p:nvSpPr>
        <p:spPr bwMode="auto">
          <a:xfrm>
            <a:off x="6621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36" descr="Wide downward diagonal"/>
          <p:cNvSpPr>
            <a:spLocks noChangeArrowheads="1"/>
          </p:cNvSpPr>
          <p:nvPr/>
        </p:nvSpPr>
        <p:spPr bwMode="auto">
          <a:xfrm>
            <a:off x="6408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37" descr="Wide downward diagonal"/>
          <p:cNvSpPr>
            <a:spLocks noChangeArrowheads="1"/>
          </p:cNvSpPr>
          <p:nvPr/>
        </p:nvSpPr>
        <p:spPr bwMode="auto">
          <a:xfrm>
            <a:off x="6518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val 38" descr="Wide downward diagonal"/>
          <p:cNvSpPr>
            <a:spLocks noChangeArrowheads="1"/>
          </p:cNvSpPr>
          <p:nvPr/>
        </p:nvSpPr>
        <p:spPr bwMode="auto">
          <a:xfrm>
            <a:off x="6627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28" descr="Large grid"/>
          <p:cNvSpPr>
            <a:spLocks noChangeArrowheads="1"/>
          </p:cNvSpPr>
          <p:nvPr/>
        </p:nvSpPr>
        <p:spPr bwMode="auto">
          <a:xfrm>
            <a:off x="77047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30" descr="Large grid"/>
          <p:cNvSpPr>
            <a:spLocks noChangeArrowheads="1"/>
          </p:cNvSpPr>
          <p:nvPr/>
        </p:nvSpPr>
        <p:spPr bwMode="auto">
          <a:xfrm>
            <a:off x="78062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8" name="Oval 31" descr="Large grid"/>
          <p:cNvSpPr>
            <a:spLocks noChangeArrowheads="1"/>
          </p:cNvSpPr>
          <p:nvPr/>
        </p:nvSpPr>
        <p:spPr bwMode="auto">
          <a:xfrm>
            <a:off x="79167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9" name="Oval 36" descr="Wide downward diagonal"/>
          <p:cNvSpPr>
            <a:spLocks noChangeArrowheads="1"/>
          </p:cNvSpPr>
          <p:nvPr/>
        </p:nvSpPr>
        <p:spPr bwMode="auto">
          <a:xfrm>
            <a:off x="77036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37" descr="Wide downward diagonal"/>
          <p:cNvSpPr>
            <a:spLocks noChangeArrowheads="1"/>
          </p:cNvSpPr>
          <p:nvPr/>
        </p:nvSpPr>
        <p:spPr bwMode="auto">
          <a:xfrm>
            <a:off x="78142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38" descr="Wide downward diagonal"/>
          <p:cNvSpPr>
            <a:spLocks noChangeArrowheads="1"/>
          </p:cNvSpPr>
          <p:nvPr/>
        </p:nvSpPr>
        <p:spPr bwMode="auto">
          <a:xfrm>
            <a:off x="79224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28" descr="Large grid"/>
          <p:cNvSpPr>
            <a:spLocks noChangeArrowheads="1"/>
          </p:cNvSpPr>
          <p:nvPr/>
        </p:nvSpPr>
        <p:spPr bwMode="auto">
          <a:xfrm>
            <a:off x="9076399" y="27736800"/>
            <a:ext cx="459520" cy="459459"/>
          </a:xfrm>
          <a:prstGeom prst="ellipse">
            <a:avLst/>
          </a:prstGeom>
          <a:pattFill prst="lgGrid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30" descr="Large grid"/>
          <p:cNvSpPr>
            <a:spLocks noChangeArrowheads="1"/>
          </p:cNvSpPr>
          <p:nvPr/>
        </p:nvSpPr>
        <p:spPr bwMode="auto">
          <a:xfrm>
            <a:off x="9177830" y="27861510"/>
            <a:ext cx="459520" cy="459459"/>
          </a:xfrm>
          <a:prstGeom prst="ellipse">
            <a:avLst/>
          </a:prstGeom>
          <a:pattFill prst="lgGrid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Oval 31" descr="Large grid"/>
          <p:cNvSpPr>
            <a:spLocks noChangeArrowheads="1"/>
          </p:cNvSpPr>
          <p:nvPr/>
        </p:nvSpPr>
        <p:spPr bwMode="auto">
          <a:xfrm>
            <a:off x="9288380" y="27953402"/>
            <a:ext cx="459520" cy="459459"/>
          </a:xfrm>
          <a:prstGeom prst="ellipse">
            <a:avLst/>
          </a:prstGeom>
          <a:pattFill prst="lgGrid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Oval 36" descr="Wide downward diagonal"/>
          <p:cNvSpPr>
            <a:spLocks noChangeArrowheads="1"/>
          </p:cNvSpPr>
          <p:nvPr/>
        </p:nvSpPr>
        <p:spPr bwMode="auto">
          <a:xfrm>
            <a:off x="9075261" y="27741176"/>
            <a:ext cx="459520" cy="459459"/>
          </a:xfrm>
          <a:prstGeom prst="ellipse">
            <a:avLst/>
          </a:prstGeom>
          <a:pattFill prst="wdDnDiag">
            <a:fgClr>
              <a:srgbClr val="4E6128"/>
            </a:fgClr>
            <a:bgClr>
              <a:srgbClr val="D6E3BC"/>
            </a:bgClr>
          </a:pattFill>
          <a:ln w="25400">
            <a:solidFill>
              <a:srgbClr val="4E6128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6" name="Oval 37" descr="Wide downward diagonal"/>
          <p:cNvSpPr>
            <a:spLocks noChangeArrowheads="1"/>
          </p:cNvSpPr>
          <p:nvPr/>
        </p:nvSpPr>
        <p:spPr bwMode="auto">
          <a:xfrm>
            <a:off x="9185809" y="27865886"/>
            <a:ext cx="459520" cy="459459"/>
          </a:xfrm>
          <a:prstGeom prst="ellipse">
            <a:avLst/>
          </a:prstGeom>
          <a:pattFill prst="wdDnDiag">
            <a:fgClr>
              <a:srgbClr val="C0504D"/>
            </a:fgClr>
            <a:bgClr>
              <a:srgbClr val="F2DBDB"/>
            </a:bgClr>
          </a:pattFill>
          <a:ln w="25400">
            <a:solidFill>
              <a:srgbClr val="943634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7" name="Oval 38" descr="Wide downward diagonal"/>
          <p:cNvSpPr>
            <a:spLocks noChangeArrowheads="1"/>
          </p:cNvSpPr>
          <p:nvPr/>
        </p:nvSpPr>
        <p:spPr bwMode="auto">
          <a:xfrm>
            <a:off x="9294080" y="27957778"/>
            <a:ext cx="459520" cy="459459"/>
          </a:xfrm>
          <a:prstGeom prst="ellipse">
            <a:avLst/>
          </a:prstGeom>
          <a:pattFill prst="wdDnDiag">
            <a:fgClr>
              <a:srgbClr val="1F497D"/>
            </a:fgClr>
            <a:bgClr>
              <a:srgbClr val="C6D9F1"/>
            </a:bgClr>
          </a:pattFill>
          <a:ln w="25400">
            <a:solidFill>
              <a:srgbClr val="1F497D"/>
            </a:solidFill>
            <a:round/>
            <a:headEnd/>
            <a:tailEnd/>
          </a:ln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2" name="Picture 151" descr="concept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9"/>
          <a:stretch/>
        </p:blipFill>
        <p:spPr>
          <a:xfrm>
            <a:off x="1599232" y="5141876"/>
            <a:ext cx="6858000" cy="846343"/>
          </a:xfrm>
          <a:prstGeom prst="rect">
            <a:avLst/>
          </a:prstGeom>
        </p:spPr>
      </p:pic>
      <p:pic>
        <p:nvPicPr>
          <p:cNvPr id="153" name="Picture 152" descr="concept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7" b="5548"/>
          <a:stretch/>
        </p:blipFill>
        <p:spPr>
          <a:xfrm>
            <a:off x="1584945" y="3180691"/>
            <a:ext cx="6654800" cy="72235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492231" y="2065791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2231" y="3046377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92231" y="4053534"/>
            <a:ext cx="8121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92231" y="5036604"/>
            <a:ext cx="81216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24831" y="1564907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30556" y="2502015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27925" y="346187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24831" y="4496182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27925" y="5410148"/>
            <a:ext cx="106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Neuron 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73" name="Picture 172" descr="concept1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82" y="1252991"/>
            <a:ext cx="6883400" cy="81280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Le, et al., </a:t>
            </a:r>
            <a:r>
              <a:rPr lang="en-US" i="1" dirty="0" smtClean="0">
                <a:solidFill>
                  <a:prstClr val="white"/>
                </a:solidFill>
                <a:latin typeface="Calibri"/>
              </a:rPr>
              <a:t>Building high-level features using large-scale unsupervised learning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. ICML 2012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2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Other Neurons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171" name="Picture 170" descr="concept1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5"/>
          <a:stretch/>
        </p:blipFill>
        <p:spPr>
          <a:xfrm>
            <a:off x="1584466" y="2107570"/>
            <a:ext cx="6858000" cy="818425"/>
          </a:xfrm>
          <a:prstGeom prst="rect">
            <a:avLst/>
          </a:prstGeom>
        </p:spPr>
      </p:pic>
      <p:pic>
        <p:nvPicPr>
          <p:cNvPr id="172" name="Picture 171" descr="concept10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9" r="630" b="-1"/>
          <a:stretch/>
        </p:blipFill>
        <p:spPr>
          <a:xfrm>
            <a:off x="1583649" y="4121695"/>
            <a:ext cx="6966271" cy="87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0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37" y="1287368"/>
            <a:ext cx="8375259" cy="4715635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Autonomous Tutor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7295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317967"/>
              </p:ext>
            </p:extLst>
          </p:nvPr>
        </p:nvGraphicFramePr>
        <p:xfrm>
          <a:off x="754964" y="1542964"/>
          <a:ext cx="3396279" cy="4832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Prediction Results</a:t>
            </a:r>
            <a:endParaRPr lang="en-US" sz="4600" dirty="0"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651" y="954757"/>
            <a:ext cx="1155589" cy="1155589"/>
          </a:xfrm>
          <a:prstGeom prst="rect">
            <a:avLst/>
          </a:prstGeom>
        </p:spPr>
      </p:pic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9141692"/>
              </p:ext>
            </p:extLst>
          </p:nvPr>
        </p:nvGraphicFramePr>
        <p:xfrm>
          <a:off x="5001794" y="1542964"/>
          <a:ext cx="2877374" cy="483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0729" y="875297"/>
            <a:ext cx="950758" cy="1335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73547" y="5371589"/>
            <a:ext cx="4301453" cy="8925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Huge improvement in ability to predict for real students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7078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El"/>
        </p:bldSub>
      </p:bldGraphic>
      <p:bldGraphic spid="7" grpId="0">
        <p:bldSub>
          <a:bldChart bld="seriesEl"/>
        </p:bldSub>
      </p:bldGraphic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hanInfluenc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" t="23429" r="2690" b="23109"/>
          <a:stretch/>
        </p:blipFill>
        <p:spPr>
          <a:xfrm>
            <a:off x="799494" y="968324"/>
            <a:ext cx="6812630" cy="5445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4733" y="886726"/>
            <a:ext cx="1077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"/>
                <a:cs typeface="Times"/>
              </a:rPr>
              <a:t>Scatter plots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3144" y="1193353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Pythagorean</a:t>
            </a:r>
          </a:p>
          <a:p>
            <a:pPr algn="ctr"/>
            <a:r>
              <a:rPr lang="en-US" sz="1400" dirty="0">
                <a:latin typeface="Times"/>
                <a:cs typeface="Times"/>
              </a:rPr>
              <a:t>t</a:t>
            </a:r>
            <a:r>
              <a:rPr lang="en-US" sz="1400" dirty="0" smtClean="0">
                <a:latin typeface="Times"/>
                <a:cs typeface="Times"/>
              </a:rPr>
              <a:t>heorem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6027" y="4736475"/>
            <a:ext cx="1037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Line graphs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017" y="4491961"/>
            <a:ext cx="129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Systems of </a:t>
            </a:r>
          </a:p>
          <a:p>
            <a:pPr algn="ctr"/>
            <a:r>
              <a:rPr lang="en-US" sz="1400" dirty="0" smtClean="0">
                <a:latin typeface="Times"/>
                <a:cs typeface="Times"/>
              </a:rPr>
              <a:t>Equations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0087" y="1774848"/>
            <a:ext cx="1012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Lines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77200" y="3220475"/>
            <a:ext cx="942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Exponents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42949" y="5584207"/>
            <a:ext cx="852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Fractions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45934" y="1857384"/>
            <a:ext cx="706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Times"/>
                <a:cs typeface="Times"/>
              </a:rPr>
              <a:t>Angles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Autonomous Tutor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8242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Not once, but twice, AI was revolutionized by people who understood probability theory.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37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End of Story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8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Probability is more than just machine learning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7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90889" y="0"/>
            <a:ext cx="13716000" cy="68580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Abundance of Important Problems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3083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763" name="Rectangle 83"/>
          <p:cNvSpPr>
            <a:spLocks noGrp="1" noChangeAspect="1" noChangeArrowheads="1"/>
          </p:cNvSpPr>
          <p:nvPr>
            <p:ph idx="1"/>
          </p:nvPr>
        </p:nvSpPr>
        <p:spPr>
          <a:xfrm>
            <a:off x="3038143" y="2031562"/>
            <a:ext cx="2726858" cy="3459819"/>
          </a:xfrm>
          <a:noFill/>
          <a:ln/>
        </p:spPr>
        <p:txBody>
          <a:bodyPr>
            <a:normAutofit/>
          </a:bodyPr>
          <a:lstStyle/>
          <a:p>
            <a:pPr marL="0" indent="0" algn="ctr">
              <a:lnSpc>
                <a:spcPct val="85000"/>
              </a:lnSpc>
              <a:spcBef>
                <a:spcPct val="0"/>
              </a:spcBef>
              <a:spcAft>
                <a:spcPct val="50000"/>
              </a:spcAft>
              <a:buNone/>
            </a:pPr>
            <a:r>
              <a:rPr lang="en-US" sz="20000" dirty="0"/>
              <a:t>2</a:t>
            </a:r>
            <a:endParaRPr lang="en-US" sz="20000" dirty="0" smtClean="0">
              <a:solidFill>
                <a:schemeClr val="tx1"/>
              </a:solidFill>
            </a:endParaRPr>
          </a:p>
        </p:txBody>
      </p:sp>
      <p:sp>
        <p:nvSpPr>
          <p:cNvPr id="5" name="Title Placeholder 1"/>
          <p:cNvSpPr txBox="1">
            <a:spLocks/>
          </p:cNvSpPr>
          <p:nvPr/>
        </p:nvSpPr>
        <p:spPr>
          <a:xfrm>
            <a:off x="0" y="-4387"/>
            <a:ext cx="9144000" cy="740664"/>
          </a:xfrm>
          <a:prstGeom prst="rect">
            <a:avLst/>
          </a:prstGeom>
          <a:solidFill>
            <a:srgbClr val="C3D69B">
              <a:alpha val="8000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600" dirty="0" smtClean="0">
                <a:latin typeface="Calibri"/>
                <a:cs typeface="Calibri"/>
              </a:rPr>
              <a:t>Late Days</a:t>
            </a:r>
            <a:endParaRPr lang="en-US" sz="4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8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76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8" y="2107936"/>
            <a:ext cx="3264125" cy="326412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Algorithms and Probability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61710" y="2191026"/>
            <a:ext cx="0" cy="297744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599" y="2289804"/>
            <a:ext cx="3929657" cy="32156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0443" y="2189348"/>
            <a:ext cx="142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Hash </a:t>
            </a:r>
            <a:r>
              <a:rPr lang="en-US" dirty="0" err="1" smtClean="0">
                <a:latin typeface="Chalkboard"/>
                <a:cs typeface="Chalkboard"/>
              </a:rPr>
              <a:t>Fn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6867" y="1400682"/>
            <a:ext cx="186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Eg</a:t>
            </a:r>
            <a:r>
              <a:rPr kumimoji="1" lang="en-US" altLang="zh-CN" sz="2400" dirty="0" smtClean="0"/>
              <a:t> </a:t>
            </a:r>
            <a:r>
              <a:rPr kumimoji="1" lang="en-US" altLang="zh-CN" sz="2400" dirty="0" err="1" smtClean="0"/>
              <a:t>Raytracing</a:t>
            </a:r>
            <a:endParaRPr kumimoji="1" lang="zh-CN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719216" y="1400682"/>
            <a:ext cx="186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 smtClean="0"/>
              <a:t>Eg</a:t>
            </a:r>
            <a:r>
              <a:rPr kumimoji="1" lang="en-US" altLang="zh-CN" sz="2400" dirty="0" smtClean="0"/>
              <a:t> </a:t>
            </a:r>
            <a:r>
              <a:rPr kumimoji="1" lang="en-US" altLang="zh-CN" sz="2400" dirty="0" err="1" smtClean="0"/>
              <a:t>HashMaps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662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Medicine and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Probability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3" y="1651000"/>
            <a:ext cx="4230254" cy="4200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787" y="1143000"/>
            <a:ext cx="4462457" cy="2885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670" y="4233333"/>
            <a:ext cx="171323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5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64" y="1369811"/>
            <a:ext cx="6883501" cy="491023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Autocomplete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641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1295400"/>
            <a:ext cx="8610600" cy="4876800"/>
            <a:chOff x="304800" y="1143000"/>
            <a:chExt cx="8382000" cy="4648200"/>
          </a:xfrm>
        </p:grpSpPr>
        <p:sp>
          <p:nvSpPr>
            <p:cNvPr id="6149" name="Rectangle 7"/>
            <p:cNvSpPr>
              <a:spLocks noChangeArrowheads="1"/>
            </p:cNvSpPr>
            <p:nvPr/>
          </p:nvSpPr>
          <p:spPr bwMode="auto">
            <a:xfrm>
              <a:off x="304800" y="1143000"/>
              <a:ext cx="8382000" cy="4648200"/>
            </a:xfrm>
            <a:prstGeom prst="rect">
              <a:avLst/>
            </a:prstGeom>
            <a:noFill/>
            <a:ln w="28575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150" name="Group 6"/>
            <p:cNvGrpSpPr>
              <a:grpSpLocks/>
            </p:cNvGrpSpPr>
            <p:nvPr/>
          </p:nvGrpSpPr>
          <p:grpSpPr bwMode="auto">
            <a:xfrm>
              <a:off x="457199" y="1295400"/>
              <a:ext cx="8077201" cy="4419600"/>
              <a:chOff x="457199" y="2209800"/>
              <a:chExt cx="8077201" cy="4419600"/>
            </a:xfrm>
          </p:grpSpPr>
          <p:pic>
            <p:nvPicPr>
              <p:cNvPr id="6151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6" t="14261" r="1947" b="42537"/>
              <a:stretch>
                <a:fillRect/>
              </a:stretch>
            </p:blipFill>
            <p:spPr bwMode="auto">
              <a:xfrm>
                <a:off x="457200" y="2209800"/>
                <a:ext cx="8077200" cy="2769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6152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1" t="66315" r="2118" b="6160"/>
              <a:stretch>
                <a:fillRect/>
              </a:stretch>
            </p:blipFill>
            <p:spPr bwMode="auto">
              <a:xfrm>
                <a:off x="457199" y="4876800"/>
                <a:ext cx="8077201" cy="175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</p:grp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04800" y="4267200"/>
            <a:ext cx="3581400" cy="457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Probability in Practice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213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Philosophy and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Probability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4" y="1698977"/>
            <a:ext cx="7985283" cy="4213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22" b="94158" l="2607" r="94879">
                        <a14:foregroundMark x1="62384" y1="33967" x2="62384" y2="33967"/>
                        <a14:foregroundMark x1="59125" y1="33967" x2="59125" y2="33967"/>
                        <a14:foregroundMark x1="53631" y1="32473" x2="73557" y2="35598"/>
                        <a14:foregroundMark x1="75512" y1="35598" x2="89199" y2="48913"/>
                        <a14:foregroundMark x1="30074" y1="48913" x2="10242" y2="56114"/>
                        <a14:foregroundMark x1="15642" y1="52310" x2="23371" y2="48913"/>
                        <a14:foregroundMark x1="50559" y1="28533" x2="50931" y2="36413"/>
                        <a14:foregroundMark x1="51955" y1="29076" x2="51955" y2="29076"/>
                        <a14:foregroundMark x1="65829" y1="19837" x2="64339" y2="31929"/>
                        <a14:foregroundMark x1="63501" y1="8016" x2="62570" y2="32745"/>
                        <a14:backgroundMark x1="58287" y1="30299" x2="54655" y2="30299"/>
                        <a14:backgroundMark x1="53259" y1="30571" x2="53259" y2="30571"/>
                        <a14:backgroundMark x1="63873" y1="26359" x2="63873" y2="26359"/>
                        <a14:backgroundMark x1="63873" y1="26359" x2="63873" y2="26359"/>
                        <a14:backgroundMark x1="64525" y1="19565" x2="64525" y2="19565"/>
                        <a14:backgroundMark x1="62011" y1="21467" x2="61546" y2="29484"/>
                        <a14:backgroundMark x1="63873" y1="29076" x2="64153" y2="224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97555" y="1143000"/>
            <a:ext cx="3871199" cy="26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0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309" b="35676"/>
          <a:stretch/>
        </p:blipFill>
        <p:spPr>
          <a:xfrm>
            <a:off x="197555" y="981007"/>
            <a:ext cx="4303889" cy="2617325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Art and </a:t>
            </a:r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Probability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464" r="-155" b="35676"/>
          <a:stretch/>
        </p:blipFill>
        <p:spPr>
          <a:xfrm>
            <a:off x="4741333" y="981007"/>
            <a:ext cx="4303889" cy="2617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0000" t="66199" r="25155" b="-2004"/>
          <a:stretch/>
        </p:blipFill>
        <p:spPr>
          <a:xfrm>
            <a:off x="4741333" y="3784597"/>
            <a:ext cx="4237587" cy="28689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4" y="3756374"/>
            <a:ext cx="4303889" cy="268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7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6"/>
          <p:cNvSpPr txBox="1">
            <a:spLocks noChangeArrowheads="1"/>
          </p:cNvSpPr>
          <p:nvPr/>
        </p:nvSpPr>
        <p:spPr bwMode="auto">
          <a:xfrm>
            <a:off x="609600" y="4191000"/>
            <a:ext cx="80772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zh-CN" altLang="en-US" sz="2800" i="1"/>
              <a:t>“</a:t>
            </a:r>
            <a:r>
              <a:rPr lang="en-US" altLang="zh-CN" sz="2800" i="1"/>
              <a:t>The sexy job in the next 10 years </a:t>
            </a:r>
          </a:p>
          <a:p>
            <a:pPr algn="ctr"/>
            <a:r>
              <a:rPr lang="en-US" altLang="zh-CN" sz="2800" i="1"/>
              <a:t>will be statisticians.</a:t>
            </a:r>
            <a:r>
              <a:rPr lang="zh-CN" altLang="en-US" sz="2800" i="1"/>
              <a:t>”</a:t>
            </a:r>
            <a:endParaRPr lang="en-US" altLang="zh-CN" sz="2800" i="1"/>
          </a:p>
          <a:p>
            <a:pPr algn="ctr">
              <a:buFontTx/>
              <a:buChar char="-"/>
            </a:pPr>
            <a:r>
              <a:rPr lang="en-US" altLang="zh-CN" sz="2800"/>
              <a:t>Hal Varian, Chief Economist at Google</a:t>
            </a:r>
          </a:p>
          <a:p>
            <a:pPr algn="ctr"/>
            <a:endParaRPr lang="en-US" altLang="zh-CN" sz="600"/>
          </a:p>
          <a:p>
            <a:pPr algn="ctr"/>
            <a:r>
              <a:rPr lang="en-US" altLang="zh-CN" sz="2800"/>
              <a:t>(from New York Times, August 6, 2009)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09600" y="1676400"/>
            <a:ext cx="80772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altLang="zh-CN" sz="2800" i="1" dirty="0"/>
              <a:t>Microsoft's competitive advantage, [Bill Gates] responded, was its expertise in "Bayesian [probabilistic] networks.</a:t>
            </a:r>
            <a:r>
              <a:rPr lang="zh-CN" altLang="en-US" sz="2800" i="1" dirty="0"/>
              <a:t>“</a:t>
            </a:r>
            <a:endParaRPr lang="en-US" altLang="zh-CN" sz="2800" i="1" dirty="0"/>
          </a:p>
          <a:p>
            <a:pPr algn="ctr"/>
            <a:endParaRPr lang="en-US" altLang="zh-CN" sz="600" i="1" dirty="0"/>
          </a:p>
          <a:p>
            <a:pPr algn="ctr"/>
            <a:r>
              <a:rPr lang="en-US" altLang="zh-CN" sz="2800" dirty="0"/>
              <a:t>(from Los Angeles Times, Oct. 28, 1996)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#1 Most Desired Skill in Industry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457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42867" y="1090466"/>
            <a:ext cx="8229600" cy="5181600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altLang="zh-CN" dirty="0">
                <a:latin typeface="Times New Roman" charset="0"/>
              </a:rPr>
              <a:t>	</a:t>
            </a:r>
          </a:p>
          <a:p>
            <a:pPr>
              <a:buFontTx/>
              <a:buNone/>
            </a:pPr>
            <a:r>
              <a:rPr lang="en-US" altLang="zh-CN" dirty="0">
                <a:latin typeface="Times New Roman" charset="0"/>
              </a:rPr>
              <a:t>	</a:t>
            </a:r>
            <a:r>
              <a:rPr lang="zh-CN" altLang="en-US" b="1" dirty="0">
                <a:latin typeface="Times New Roman" charset="0"/>
              </a:rPr>
              <a:t>“</a:t>
            </a:r>
            <a:r>
              <a:rPr lang="en-US" altLang="zh-CN" sz="2400" b="1" i="1" dirty="0">
                <a:latin typeface="Times New Roman" charset="0"/>
              </a:rPr>
              <a:t>I believe over the next decade computing will become even more ubiquitous and intelligence will become ambient. The coevolution of software and new hardware form factors will intermediate and digitize — many of the things we do and experience in business, life and our world. This will be made possible by an ever-growing network of connected devices, incredible computing capacity from the cloud, insights from big data, and intelligence from </a:t>
            </a:r>
            <a:r>
              <a:rPr lang="en-US" altLang="zh-CN" sz="2400" b="1" i="1" u="sng" dirty="0">
                <a:latin typeface="Times New Roman" charset="0"/>
              </a:rPr>
              <a:t>machine learning</a:t>
            </a:r>
            <a:r>
              <a:rPr lang="en-US" altLang="zh-CN" sz="2400" b="1" i="1" dirty="0">
                <a:latin typeface="Times New Roman" charset="0"/>
              </a:rPr>
              <a:t>.</a:t>
            </a:r>
            <a:r>
              <a:rPr lang="zh-CN" altLang="en-US" sz="2400" b="1" i="1" dirty="0">
                <a:latin typeface="Times New Roman" charset="0"/>
              </a:rPr>
              <a:t>”</a:t>
            </a:r>
            <a:endParaRPr lang="en-US" altLang="zh-CN" sz="2400" b="1" i="1" dirty="0">
              <a:latin typeface="Times New Roman" charset="0"/>
            </a:endParaRPr>
          </a:p>
          <a:p>
            <a:pPr>
              <a:buFontTx/>
              <a:buNone/>
            </a:pPr>
            <a:r>
              <a:rPr lang="en-US" altLang="zh-CN" dirty="0">
                <a:latin typeface="Times New Roman" charset="0"/>
              </a:rPr>
              <a:t>			-- </a:t>
            </a:r>
            <a:r>
              <a:rPr lang="en-US" altLang="zh-CN" dirty="0" err="1">
                <a:latin typeface="Times New Roman" charset="0"/>
              </a:rPr>
              <a:t>Satya</a:t>
            </a:r>
            <a:r>
              <a:rPr lang="en-US" altLang="zh-CN" dirty="0">
                <a:latin typeface="Times New Roman" charset="0"/>
              </a:rPr>
              <a:t> </a:t>
            </a:r>
            <a:r>
              <a:rPr lang="en-US" altLang="zh-CN" dirty="0" err="1">
                <a:latin typeface="Times New Roman" charset="0"/>
              </a:rPr>
              <a:t>Nadella</a:t>
            </a:r>
            <a:r>
              <a:rPr lang="en-US" altLang="zh-CN" dirty="0">
                <a:latin typeface="Times New Roman" charset="0"/>
              </a:rPr>
              <a:t> (CEO, Microsoft)</a:t>
            </a:r>
          </a:p>
          <a:p>
            <a:pPr algn="ctr">
              <a:buFontTx/>
              <a:buNone/>
            </a:pPr>
            <a:endParaRPr lang="en-US" altLang="zh-CN" sz="600" dirty="0">
              <a:latin typeface="Times New Roman" charset="0"/>
            </a:endParaRPr>
          </a:p>
          <a:p>
            <a:pPr algn="ctr">
              <a:buFontTx/>
              <a:buNone/>
            </a:pPr>
            <a:r>
              <a:rPr lang="en-US" altLang="zh-CN" sz="2400" dirty="0">
                <a:latin typeface="Times New Roman" charset="0"/>
              </a:rPr>
              <a:t>Email to all employees on first day as CEO (Feb. 04, 2014)</a:t>
            </a:r>
          </a:p>
          <a:p>
            <a:pPr>
              <a:buFontTx/>
              <a:buNone/>
            </a:pPr>
            <a:endParaRPr lang="zh-CN" altLang="en-US" sz="2400" i="1" dirty="0">
              <a:latin typeface="Times New Roman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#1 Most Desired Skill in Industry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908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542867" y="2372447"/>
            <a:ext cx="8229600" cy="162780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FontTx/>
              <a:buNone/>
            </a:pPr>
            <a:r>
              <a:rPr lang="en-US" altLang="zh-CN" dirty="0" smtClean="0">
                <a:latin typeface="Times New Roman" charset="0"/>
              </a:rPr>
              <a:t>Most CS PhD students list their highest desiderata upon graduation as: </a:t>
            </a:r>
          </a:p>
          <a:p>
            <a:pPr marL="0" indent="0" algn="ctr">
              <a:buFontTx/>
              <a:buNone/>
            </a:pPr>
            <a:endParaRPr lang="en-US" altLang="zh-CN" dirty="0">
              <a:latin typeface="Times New Roman" charset="0"/>
            </a:endParaRPr>
          </a:p>
          <a:p>
            <a:pPr marL="0" indent="0" algn="ctr">
              <a:buFontTx/>
              <a:buNone/>
            </a:pPr>
            <a:r>
              <a:rPr lang="en-US" altLang="zh-CN" dirty="0" smtClean="0">
                <a:latin typeface="Times New Roman" charset="0"/>
              </a:rPr>
              <a:t>“Better understanding of probability”</a:t>
            </a:r>
            <a:endParaRPr lang="zh-CN" altLang="en-US" sz="2400" i="1" dirty="0">
              <a:latin typeface="Times New Roman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#1 Most Desired Skill in Academia</a:t>
            </a:r>
            <a:endParaRPr lang="en-US" sz="4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787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2400" y="0"/>
            <a:ext cx="96774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52400" y="2733764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Foundation for future classes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2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1468</Words>
  <Application>Microsoft Macintosh PowerPoint</Application>
  <PresentationFormat>On-screen Show (4:3)</PresentationFormat>
  <Paragraphs>495</Paragraphs>
  <Slides>110</Slides>
  <Notes>40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2" baseType="lpstr"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this hard?</vt:lpstr>
      <vt:lpstr>Feature representations</vt:lpstr>
      <vt:lpstr>Feature Representations</vt:lpstr>
      <vt:lpstr>Feature Representations</vt:lpstr>
      <vt:lpstr>What we want</vt:lpstr>
      <vt:lpstr>Human Features</vt:lpstr>
      <vt:lpstr>Computer Perception?</vt:lpstr>
      <vt:lpstr>PowerPoint Presentation</vt:lpstr>
      <vt:lpstr>PowerPoint Presentation</vt:lpstr>
      <vt:lpstr>PowerPoint Presentation</vt:lpstr>
      <vt:lpstr>PowerPoint Presentation</vt:lpstr>
      <vt:lpstr>The hypothesis</vt:lpstr>
      <vt:lpstr>One Learning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36</cp:revision>
  <dcterms:created xsi:type="dcterms:W3CDTF">2016-03-28T04:29:37Z</dcterms:created>
  <dcterms:modified xsi:type="dcterms:W3CDTF">2016-03-28T20:34:56Z</dcterms:modified>
</cp:coreProperties>
</file>